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320" r:id="rId3"/>
    <p:sldId id="257" r:id="rId4"/>
    <p:sldId id="291" r:id="rId5"/>
    <p:sldId id="292" r:id="rId6"/>
    <p:sldId id="293" r:id="rId7"/>
    <p:sldId id="294" r:id="rId8"/>
    <p:sldId id="295" r:id="rId9"/>
    <p:sldId id="296" r:id="rId10"/>
    <p:sldId id="259" r:id="rId11"/>
    <p:sldId id="297" r:id="rId12"/>
    <p:sldId id="298" r:id="rId13"/>
    <p:sldId id="299" r:id="rId14"/>
    <p:sldId id="301" r:id="rId15"/>
    <p:sldId id="300" r:id="rId16"/>
    <p:sldId id="302" r:id="rId17"/>
    <p:sldId id="303" r:id="rId18"/>
    <p:sldId id="304" r:id="rId19"/>
    <p:sldId id="306" r:id="rId20"/>
    <p:sldId id="307" r:id="rId21"/>
    <p:sldId id="308" r:id="rId22"/>
    <p:sldId id="316" r:id="rId23"/>
    <p:sldId id="309" r:id="rId24"/>
    <p:sldId id="317" r:id="rId25"/>
    <p:sldId id="310" r:id="rId26"/>
    <p:sldId id="311" r:id="rId27"/>
    <p:sldId id="312" r:id="rId28"/>
    <p:sldId id="313" r:id="rId29"/>
    <p:sldId id="314" r:id="rId30"/>
    <p:sldId id="315" r:id="rId31"/>
    <p:sldId id="318" r:id="rId32"/>
    <p:sldId id="319" r:id="rId33"/>
  </p:sldIdLst>
  <p:sldSz cx="9144000" cy="5143500" type="screen16x9"/>
  <p:notesSz cx="6858000" cy="9144000"/>
  <p:embeddedFontLst>
    <p:embeddedFont>
      <p:font typeface="DM Serif Display" panose="020B0604020202020204" charset="0"/>
      <p:regular r:id="rId35"/>
      <p:italic r:id="rId36"/>
    </p:embeddedFont>
    <p:embeddedFont>
      <p:font typeface="Cambria" panose="02040503050406030204" pitchFamily="18" charset="0"/>
      <p:regular r:id="rId37"/>
      <p:bold r:id="rId38"/>
      <p:italic r:id="rId39"/>
      <p:boldItalic r:id="rId40"/>
    </p:embeddedFont>
    <p:embeddedFont>
      <p:font typeface="Open Sans" panose="020B0604020202020204" charset="0"/>
      <p:regular r:id="rId41"/>
      <p:bold r:id="rId42"/>
      <p:italic r:id="rId43"/>
      <p:boldItalic r:id="rId44"/>
    </p:embeddedFont>
    <p:embeddedFont>
      <p:font typeface="Cambria Math" panose="02040503050406030204" pitchFamily="18" charset="0"/>
      <p:regular r:id="rId45"/>
    </p:embeddedFont>
    <p:embeddedFont>
      <p:font typeface="Bebas Neu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DCF482-DAEA-42F8-A3DF-EFA46BD06D77}">
  <a:tblStyle styleId="{3FDCF482-DAEA-42F8-A3DF-EFA46BD06D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660"/>
  </p:normalViewPr>
  <p:slideViewPr>
    <p:cSldViewPr snapToGrid="0">
      <p:cViewPr varScale="1">
        <p:scale>
          <a:sx n="86" d="100"/>
          <a:sy n="86" d="100"/>
        </p:scale>
        <p:origin x="9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87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20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60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88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689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089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91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24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61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56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07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70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445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205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06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1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255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469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02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38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03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22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60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695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09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055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011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1ab960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1ab960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42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867c8eff4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867c8eff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10" name="Google Shape;10;p2"/>
          <p:cNvSpPr txBox="1">
            <a:spLocks noGrp="1"/>
          </p:cNvSpPr>
          <p:nvPr>
            <p:ph type="ctrTitle"/>
          </p:nvPr>
        </p:nvSpPr>
        <p:spPr>
          <a:xfrm>
            <a:off x="2315525" y="922888"/>
            <a:ext cx="5801700" cy="2811900"/>
          </a:xfrm>
          <a:prstGeom prst="rect">
            <a:avLst/>
          </a:prstGeom>
        </p:spPr>
        <p:txBody>
          <a:bodyPr spcFirstLastPara="1" wrap="square" lIns="91425" tIns="91425" rIns="91425" bIns="91425" anchor="t" anchorCtr="0">
            <a:noAutofit/>
          </a:bodyPr>
          <a:lstStyle>
            <a:lvl1pPr lvl="0" algn="r">
              <a:lnSpc>
                <a:spcPct val="90000"/>
              </a:lnSpc>
              <a:spcBef>
                <a:spcPts val="0"/>
              </a:spcBef>
              <a:spcAft>
                <a:spcPts val="0"/>
              </a:spcAft>
              <a:buSzPts val="5200"/>
              <a:buNone/>
              <a:defRPr sz="6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15525" y="3811113"/>
            <a:ext cx="5801700" cy="4095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mt="74000"/>
          </a:blip>
          <a:stretch>
            <a:fillRect/>
          </a:stretch>
        </p:blipFill>
        <p:spPr>
          <a:xfrm flipH="1">
            <a:off x="6738515" y="3351412"/>
            <a:ext cx="3146597" cy="3236349"/>
          </a:xfrm>
          <a:prstGeom prst="rect">
            <a:avLst/>
          </a:prstGeom>
          <a:noFill/>
          <a:ln>
            <a:noFill/>
          </a:ln>
        </p:spPr>
      </p:pic>
      <p:pic>
        <p:nvPicPr>
          <p:cNvPr id="13" name="Google Shape;13;p2"/>
          <p:cNvPicPr preferRelativeResize="0"/>
          <p:nvPr/>
        </p:nvPicPr>
        <p:blipFill>
          <a:blip r:embed="rId4">
            <a:alphaModFix/>
          </a:blip>
          <a:stretch>
            <a:fillRect/>
          </a:stretch>
        </p:blipFill>
        <p:spPr>
          <a:xfrm rot="-2133235">
            <a:off x="-371481" y="2978223"/>
            <a:ext cx="2806634" cy="2886705"/>
          </a:xfrm>
          <a:prstGeom prst="rect">
            <a:avLst/>
          </a:prstGeom>
          <a:noFill/>
          <a:ln>
            <a:noFill/>
          </a:ln>
        </p:spPr>
      </p:pic>
      <p:pic>
        <p:nvPicPr>
          <p:cNvPr id="14" name="Google Shape;14;p2"/>
          <p:cNvPicPr preferRelativeResize="0"/>
          <p:nvPr/>
        </p:nvPicPr>
        <p:blipFill>
          <a:blip r:embed="rId5">
            <a:alphaModFix/>
          </a:blip>
          <a:stretch>
            <a:fillRect/>
          </a:stretch>
        </p:blipFill>
        <p:spPr>
          <a:xfrm>
            <a:off x="-828064" y="-931800"/>
            <a:ext cx="2642700" cy="2718100"/>
          </a:xfrm>
          <a:prstGeom prst="rect">
            <a:avLst/>
          </a:prstGeom>
          <a:noFill/>
          <a:ln>
            <a:noFill/>
          </a:ln>
        </p:spPr>
      </p:pic>
      <p:pic>
        <p:nvPicPr>
          <p:cNvPr id="15" name="Google Shape;15;p2"/>
          <p:cNvPicPr preferRelativeResize="0"/>
          <p:nvPr/>
        </p:nvPicPr>
        <p:blipFill>
          <a:blip r:embed="rId6">
            <a:alphaModFix/>
          </a:blip>
          <a:stretch>
            <a:fillRect/>
          </a:stretch>
        </p:blipFill>
        <p:spPr>
          <a:xfrm>
            <a:off x="224599" y="539500"/>
            <a:ext cx="2940238" cy="3024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66" name="Google Shape;6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18" name="Google Shape;18;p3"/>
          <p:cNvSpPr txBox="1">
            <a:spLocks noGrp="1"/>
          </p:cNvSpPr>
          <p:nvPr>
            <p:ph type="title"/>
          </p:nvPr>
        </p:nvSpPr>
        <p:spPr>
          <a:xfrm>
            <a:off x="2918013" y="1900048"/>
            <a:ext cx="4872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311538" y="1782200"/>
            <a:ext cx="1542900" cy="16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2918025" y="2722927"/>
            <a:ext cx="4984800" cy="4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 name="Google Shape;21;p3"/>
          <p:cNvPicPr preferRelativeResize="0"/>
          <p:nvPr/>
        </p:nvPicPr>
        <p:blipFill>
          <a:blip r:embed="rId3">
            <a:alphaModFix/>
          </a:blip>
          <a:stretch>
            <a:fillRect/>
          </a:stretch>
        </p:blipFill>
        <p:spPr>
          <a:xfrm rot="10800000" flipH="1">
            <a:off x="6420647" y="3424311"/>
            <a:ext cx="2836474" cy="2917374"/>
          </a:xfrm>
          <a:prstGeom prst="rect">
            <a:avLst/>
          </a:prstGeom>
          <a:noFill/>
          <a:ln>
            <a:noFill/>
          </a:ln>
        </p:spPr>
      </p:pic>
      <p:pic>
        <p:nvPicPr>
          <p:cNvPr id="22" name="Google Shape;22;p3"/>
          <p:cNvPicPr preferRelativeResize="0"/>
          <p:nvPr/>
        </p:nvPicPr>
        <p:blipFill>
          <a:blip r:embed="rId4">
            <a:alphaModFix/>
          </a:blip>
          <a:stretch>
            <a:fillRect/>
          </a:stretch>
        </p:blipFill>
        <p:spPr>
          <a:xfrm rot="10800000" flipH="1">
            <a:off x="6583395" y="-733249"/>
            <a:ext cx="2409941" cy="2478687"/>
          </a:xfrm>
          <a:prstGeom prst="rect">
            <a:avLst/>
          </a:prstGeom>
          <a:noFill/>
          <a:ln>
            <a:noFill/>
          </a:ln>
        </p:spPr>
      </p:pic>
      <p:pic>
        <p:nvPicPr>
          <p:cNvPr id="23" name="Google Shape;23;p3"/>
          <p:cNvPicPr preferRelativeResize="0"/>
          <p:nvPr/>
        </p:nvPicPr>
        <p:blipFill>
          <a:blip r:embed="rId4">
            <a:alphaModFix/>
          </a:blip>
          <a:stretch>
            <a:fillRect/>
          </a:stretch>
        </p:blipFill>
        <p:spPr>
          <a:xfrm flipH="1">
            <a:off x="-36048" y="3906975"/>
            <a:ext cx="2628399" cy="2703351"/>
          </a:xfrm>
          <a:prstGeom prst="rect">
            <a:avLst/>
          </a:prstGeom>
          <a:noFill/>
          <a:ln>
            <a:noFill/>
          </a:ln>
        </p:spPr>
      </p:pic>
      <p:pic>
        <p:nvPicPr>
          <p:cNvPr id="24" name="Google Shape;24;p3"/>
          <p:cNvPicPr preferRelativeResize="0"/>
          <p:nvPr/>
        </p:nvPicPr>
        <p:blipFill>
          <a:blip r:embed="rId5">
            <a:alphaModFix/>
          </a:blip>
          <a:stretch>
            <a:fillRect/>
          </a:stretch>
        </p:blipFill>
        <p:spPr>
          <a:xfrm rot="10800000" flipH="1">
            <a:off x="-86628" y="-528761"/>
            <a:ext cx="2409941" cy="247868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29" name="Google Shape;29;p4"/>
          <p:cNvPicPr preferRelativeResize="0"/>
          <p:nvPr/>
        </p:nvPicPr>
        <p:blipFill>
          <a:blip r:embed="rId3">
            <a:alphaModFix/>
          </a:blip>
          <a:stretch>
            <a:fillRect/>
          </a:stretch>
        </p:blipFill>
        <p:spPr>
          <a:xfrm>
            <a:off x="-1885050" y="3674988"/>
            <a:ext cx="2960132" cy="3044566"/>
          </a:xfrm>
          <a:prstGeom prst="rect">
            <a:avLst/>
          </a:prstGeom>
          <a:noFill/>
          <a:ln>
            <a:noFill/>
          </a:ln>
        </p:spPr>
      </p:pic>
      <p:pic>
        <p:nvPicPr>
          <p:cNvPr id="30" name="Google Shape;30;p4"/>
          <p:cNvPicPr preferRelativeResize="0"/>
          <p:nvPr/>
        </p:nvPicPr>
        <p:blipFill>
          <a:blip r:embed="rId4">
            <a:alphaModFix/>
          </a:blip>
          <a:stretch>
            <a:fillRect/>
          </a:stretch>
        </p:blipFill>
        <p:spPr>
          <a:xfrm>
            <a:off x="7097590" y="-1617300"/>
            <a:ext cx="3146597" cy="32363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33" name="Google Shape;33;p5"/>
          <p:cNvSpPr txBox="1">
            <a:spLocks noGrp="1"/>
          </p:cNvSpPr>
          <p:nvPr>
            <p:ph type="subTitle" idx="1"/>
          </p:nvPr>
        </p:nvSpPr>
        <p:spPr>
          <a:xfrm>
            <a:off x="3002028" y="623000"/>
            <a:ext cx="5489400" cy="71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400"/>
              <a:buFont typeface="Bebas Neue"/>
              <a:buNone/>
              <a:defRPr sz="3500">
                <a:solidFill>
                  <a:schemeClr val="accent2"/>
                </a:solidFill>
                <a:latin typeface="DM Serif Display"/>
                <a:ea typeface="DM Serif Display"/>
                <a:cs typeface="DM Serif Display"/>
                <a:sym typeface="DM Serif Displ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 name="Google Shape;34;p5"/>
          <p:cNvSpPr txBox="1">
            <a:spLocks noGrp="1"/>
          </p:cNvSpPr>
          <p:nvPr>
            <p:ph type="subTitle" idx="2"/>
          </p:nvPr>
        </p:nvSpPr>
        <p:spPr>
          <a:xfrm>
            <a:off x="3002000" y="3005050"/>
            <a:ext cx="5655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350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 name="Google Shape;35;p5"/>
          <p:cNvSpPr txBox="1">
            <a:spLocks noGrp="1"/>
          </p:cNvSpPr>
          <p:nvPr>
            <p:ph type="subTitle" idx="3"/>
          </p:nvPr>
        </p:nvSpPr>
        <p:spPr>
          <a:xfrm>
            <a:off x="3002000" y="1084625"/>
            <a:ext cx="5034600" cy="16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6" name="Google Shape;36;p5"/>
          <p:cNvSpPr txBox="1">
            <a:spLocks noGrp="1"/>
          </p:cNvSpPr>
          <p:nvPr>
            <p:ph type="subTitle" idx="4"/>
          </p:nvPr>
        </p:nvSpPr>
        <p:spPr>
          <a:xfrm>
            <a:off x="3002000" y="3542875"/>
            <a:ext cx="5034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7" name="Google Shape;37;p5"/>
          <p:cNvPicPr preferRelativeResize="0"/>
          <p:nvPr/>
        </p:nvPicPr>
        <p:blipFill>
          <a:blip r:embed="rId3">
            <a:alphaModFix/>
          </a:blip>
          <a:stretch>
            <a:fillRect/>
          </a:stretch>
        </p:blipFill>
        <p:spPr>
          <a:xfrm>
            <a:off x="759726" y="3096551"/>
            <a:ext cx="2119900" cy="2180349"/>
          </a:xfrm>
          <a:prstGeom prst="rect">
            <a:avLst/>
          </a:prstGeom>
          <a:noFill/>
          <a:ln>
            <a:noFill/>
          </a:ln>
        </p:spPr>
      </p:pic>
      <p:pic>
        <p:nvPicPr>
          <p:cNvPr id="38" name="Google Shape;38;p5"/>
          <p:cNvPicPr preferRelativeResize="0"/>
          <p:nvPr/>
        </p:nvPicPr>
        <p:blipFill>
          <a:blip r:embed="rId4">
            <a:alphaModFix/>
          </a:blip>
          <a:stretch>
            <a:fillRect/>
          </a:stretch>
        </p:blipFill>
        <p:spPr>
          <a:xfrm>
            <a:off x="450408" y="-1022000"/>
            <a:ext cx="2493134" cy="2564253"/>
          </a:xfrm>
          <a:prstGeom prst="rect">
            <a:avLst/>
          </a:prstGeom>
          <a:noFill/>
          <a:ln>
            <a:noFill/>
          </a:ln>
        </p:spPr>
      </p:pic>
      <p:pic>
        <p:nvPicPr>
          <p:cNvPr id="39" name="Google Shape;39;p5"/>
          <p:cNvPicPr preferRelativeResize="0"/>
          <p:nvPr/>
        </p:nvPicPr>
        <p:blipFill>
          <a:blip r:embed="rId5">
            <a:alphaModFix/>
          </a:blip>
          <a:stretch>
            <a:fillRect/>
          </a:stretch>
        </p:blipFill>
        <p:spPr>
          <a:xfrm>
            <a:off x="-1268197" y="260300"/>
            <a:ext cx="2493134" cy="2564253"/>
          </a:xfrm>
          <a:prstGeom prst="rect">
            <a:avLst/>
          </a:prstGeom>
          <a:noFill/>
          <a:ln>
            <a:noFill/>
          </a:ln>
        </p:spPr>
      </p:pic>
      <p:pic>
        <p:nvPicPr>
          <p:cNvPr id="40" name="Google Shape;40;p5"/>
          <p:cNvPicPr preferRelativeResize="0"/>
          <p:nvPr/>
        </p:nvPicPr>
        <p:blipFill>
          <a:blip r:embed="rId6">
            <a:alphaModFix/>
          </a:blip>
          <a:stretch>
            <a:fillRect/>
          </a:stretch>
        </p:blipFill>
        <p:spPr>
          <a:xfrm>
            <a:off x="-1509341" y="3422961"/>
            <a:ext cx="2493134" cy="256425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pic>
        <p:nvPicPr>
          <p:cNvPr id="42" name="Google Shape;42;p6"/>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43" name="Google Shape;4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46" name="Google Shape;46;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7"/>
          <p:cNvSpPr txBox="1">
            <a:spLocks noGrp="1"/>
          </p:cNvSpPr>
          <p:nvPr>
            <p:ph type="body" idx="1"/>
          </p:nvPr>
        </p:nvSpPr>
        <p:spPr>
          <a:xfrm>
            <a:off x="720000" y="1795734"/>
            <a:ext cx="4647900" cy="2437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4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0"/>
              </a:spcBef>
              <a:spcAft>
                <a:spcPts val="0"/>
              </a:spcAft>
              <a:buSzPts val="1400"/>
              <a:buChar char="■"/>
              <a:defRPr>
                <a:solidFill>
                  <a:srgbClr val="434343"/>
                </a:solidFill>
              </a:defRPr>
            </a:lvl3pPr>
            <a:lvl4pPr marL="1828800" lvl="3" indent="-317500" rtl="0">
              <a:lnSpc>
                <a:spcPct val="115000"/>
              </a:lnSpc>
              <a:spcBef>
                <a:spcPts val="0"/>
              </a:spcBef>
              <a:spcAft>
                <a:spcPts val="0"/>
              </a:spcAft>
              <a:buSzPts val="1400"/>
              <a:buChar char="●"/>
              <a:defRPr>
                <a:solidFill>
                  <a:srgbClr val="434343"/>
                </a:solidFill>
              </a:defRPr>
            </a:lvl4pPr>
            <a:lvl5pPr marL="2286000" lvl="4" indent="-317500" rtl="0">
              <a:lnSpc>
                <a:spcPct val="115000"/>
              </a:lnSpc>
              <a:spcBef>
                <a:spcPts val="0"/>
              </a:spcBef>
              <a:spcAft>
                <a:spcPts val="0"/>
              </a:spcAft>
              <a:buSzPts val="1400"/>
              <a:buChar char="○"/>
              <a:defRPr>
                <a:solidFill>
                  <a:srgbClr val="434343"/>
                </a:solidFill>
              </a:defRPr>
            </a:lvl5pPr>
            <a:lvl6pPr marL="2743200" lvl="5" indent="-317500" rtl="0">
              <a:lnSpc>
                <a:spcPct val="115000"/>
              </a:lnSpc>
              <a:spcBef>
                <a:spcPts val="0"/>
              </a:spcBef>
              <a:spcAft>
                <a:spcPts val="0"/>
              </a:spcAft>
              <a:buSzPts val="1400"/>
              <a:buChar char="■"/>
              <a:defRPr>
                <a:solidFill>
                  <a:srgbClr val="434343"/>
                </a:solidFill>
              </a:defRPr>
            </a:lvl6pPr>
            <a:lvl7pPr marL="3200400" lvl="6" indent="-317500" rtl="0">
              <a:lnSpc>
                <a:spcPct val="115000"/>
              </a:lnSpc>
              <a:spcBef>
                <a:spcPts val="0"/>
              </a:spcBef>
              <a:spcAft>
                <a:spcPts val="0"/>
              </a:spcAft>
              <a:buSzPts val="1400"/>
              <a:buChar char="●"/>
              <a:defRPr>
                <a:solidFill>
                  <a:srgbClr val="434343"/>
                </a:solidFill>
              </a:defRPr>
            </a:lvl7pPr>
            <a:lvl8pPr marL="3657600" lvl="7" indent="-317500" rtl="0">
              <a:lnSpc>
                <a:spcPct val="115000"/>
              </a:lnSpc>
              <a:spcBef>
                <a:spcPts val="0"/>
              </a:spcBef>
              <a:spcAft>
                <a:spcPts val="0"/>
              </a:spcAft>
              <a:buSzPts val="1400"/>
              <a:buChar char="○"/>
              <a:defRPr>
                <a:solidFill>
                  <a:srgbClr val="434343"/>
                </a:solidFill>
              </a:defRPr>
            </a:lvl8pPr>
            <a:lvl9pPr marL="4114800" lvl="8" indent="-317500" rtl="0">
              <a:lnSpc>
                <a:spcPct val="115000"/>
              </a:lnSpc>
              <a:spcBef>
                <a:spcPts val="0"/>
              </a:spcBef>
              <a:spcAft>
                <a:spcPts val="0"/>
              </a:spcAft>
              <a:buSzPts val="1400"/>
              <a:buChar char="■"/>
              <a:defRPr>
                <a:solidFill>
                  <a:srgbClr val="434343"/>
                </a:solidFill>
              </a:defRPr>
            </a:lvl9pPr>
          </a:lstStyle>
          <a:p>
            <a:endParaRPr/>
          </a:p>
        </p:txBody>
      </p:sp>
      <p:pic>
        <p:nvPicPr>
          <p:cNvPr id="48" name="Google Shape;48;p7"/>
          <p:cNvPicPr preferRelativeResize="0"/>
          <p:nvPr/>
        </p:nvPicPr>
        <p:blipFill>
          <a:blip r:embed="rId3">
            <a:alphaModFix/>
          </a:blip>
          <a:stretch>
            <a:fillRect/>
          </a:stretch>
        </p:blipFill>
        <p:spPr>
          <a:xfrm>
            <a:off x="6783313" y="-1028200"/>
            <a:ext cx="2579700" cy="2653275"/>
          </a:xfrm>
          <a:prstGeom prst="rect">
            <a:avLst/>
          </a:prstGeom>
          <a:noFill/>
          <a:ln>
            <a:noFill/>
          </a:ln>
        </p:spPr>
      </p:pic>
      <p:pic>
        <p:nvPicPr>
          <p:cNvPr id="49" name="Google Shape;49;p7"/>
          <p:cNvPicPr preferRelativeResize="0"/>
          <p:nvPr/>
        </p:nvPicPr>
        <p:blipFill>
          <a:blip r:embed="rId4">
            <a:alphaModFix amt="75000"/>
          </a:blip>
          <a:stretch>
            <a:fillRect/>
          </a:stretch>
        </p:blipFill>
        <p:spPr>
          <a:xfrm>
            <a:off x="-739301" y="3714388"/>
            <a:ext cx="2505700" cy="25771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pic>
        <p:nvPicPr>
          <p:cNvPr id="51" name="Google Shape;51;p8"/>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52" name="Google Shape;5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pic>
        <p:nvPicPr>
          <p:cNvPr id="54" name="Google Shape;54;p9"/>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55" name="Google Shape;55;p9"/>
          <p:cNvSpPr txBox="1">
            <a:spLocks noGrp="1"/>
          </p:cNvSpPr>
          <p:nvPr>
            <p:ph type="title"/>
          </p:nvPr>
        </p:nvSpPr>
        <p:spPr>
          <a:xfrm>
            <a:off x="3537700" y="1429650"/>
            <a:ext cx="4738800" cy="1178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1887700" y="2731825"/>
            <a:ext cx="6388800" cy="11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7" name="Google Shape;57;p9"/>
          <p:cNvPicPr preferRelativeResize="0"/>
          <p:nvPr/>
        </p:nvPicPr>
        <p:blipFill>
          <a:blip r:embed="rId3">
            <a:alphaModFix/>
          </a:blip>
          <a:stretch>
            <a:fillRect/>
          </a:stretch>
        </p:blipFill>
        <p:spPr>
          <a:xfrm>
            <a:off x="6469047" y="-1282811"/>
            <a:ext cx="2836474" cy="2917374"/>
          </a:xfrm>
          <a:prstGeom prst="rect">
            <a:avLst/>
          </a:prstGeom>
          <a:noFill/>
          <a:ln>
            <a:noFill/>
          </a:ln>
        </p:spPr>
      </p:pic>
      <p:pic>
        <p:nvPicPr>
          <p:cNvPr id="58" name="Google Shape;58;p9"/>
          <p:cNvPicPr preferRelativeResize="0"/>
          <p:nvPr/>
        </p:nvPicPr>
        <p:blipFill>
          <a:blip r:embed="rId4">
            <a:alphaModFix/>
          </a:blip>
          <a:stretch>
            <a:fillRect/>
          </a:stretch>
        </p:blipFill>
        <p:spPr>
          <a:xfrm>
            <a:off x="-489878" y="3197436"/>
            <a:ext cx="2409941" cy="2478687"/>
          </a:xfrm>
          <a:prstGeom prst="rect">
            <a:avLst/>
          </a:prstGeom>
          <a:noFill/>
          <a:ln>
            <a:noFill/>
          </a:ln>
        </p:spPr>
      </p:pic>
      <p:pic>
        <p:nvPicPr>
          <p:cNvPr id="59" name="Google Shape;59;p9"/>
          <p:cNvPicPr preferRelativeResize="0"/>
          <p:nvPr/>
        </p:nvPicPr>
        <p:blipFill>
          <a:blip r:embed="rId5">
            <a:alphaModFix/>
          </a:blip>
          <a:stretch>
            <a:fillRect/>
          </a:stretch>
        </p:blipFill>
        <p:spPr>
          <a:xfrm rot="10800000">
            <a:off x="-45598" y="-1068764"/>
            <a:ext cx="2628399" cy="2703351"/>
          </a:xfrm>
          <a:prstGeom prst="rect">
            <a:avLst/>
          </a:prstGeom>
          <a:noFill/>
          <a:ln>
            <a:noFill/>
          </a:ln>
        </p:spPr>
      </p:pic>
      <p:pic>
        <p:nvPicPr>
          <p:cNvPr id="60" name="Google Shape;60;p9"/>
          <p:cNvPicPr preferRelativeResize="0"/>
          <p:nvPr/>
        </p:nvPicPr>
        <p:blipFill>
          <a:blip r:embed="rId5">
            <a:alphaModFix/>
          </a:blip>
          <a:stretch>
            <a:fillRect/>
          </a:stretch>
        </p:blipFill>
        <p:spPr>
          <a:xfrm>
            <a:off x="6469058" y="4223286"/>
            <a:ext cx="2409941" cy="247868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pic>
        <p:nvPicPr>
          <p:cNvPr id="62" name="Google Shape;62;p10"/>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1pPr>
            <a:lvl2pPr lvl="1"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2pPr>
            <a:lvl3pPr lvl="2"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3pPr>
            <a:lvl4pPr lvl="3"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4pPr>
            <a:lvl5pPr lvl="4"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5pPr>
            <a:lvl6pPr lvl="5"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6pPr>
            <a:lvl7pPr lvl="6"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7pPr>
            <a:lvl8pPr lvl="7"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8pPr>
            <a:lvl9pPr lvl="8" rtl="0">
              <a:spcBef>
                <a:spcPts val="0"/>
              </a:spcBef>
              <a:spcAft>
                <a:spcPts val="0"/>
              </a:spcAft>
              <a:buClr>
                <a:schemeClr val="accent2"/>
              </a:buClr>
              <a:buSzPts val="3500"/>
              <a:buFont typeface="DM Serif Display"/>
              <a:buNone/>
              <a:defRPr sz="3500">
                <a:solidFill>
                  <a:schemeClr val="accent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2854711" y="922888"/>
            <a:ext cx="5262513" cy="281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smtClean="0"/>
              <a:t>Tìm hiểu Amazon Aurora và </a:t>
            </a:r>
            <a:br>
              <a:rPr lang="en" sz="4800" smtClean="0"/>
            </a:br>
            <a:r>
              <a:rPr lang="en" sz="4800" smtClean="0"/>
              <a:t>viết ứng dụng minh họa</a:t>
            </a:r>
            <a:endParaRPr sz="4800">
              <a:solidFill>
                <a:schemeClr val="accent1"/>
              </a:solidFill>
            </a:endParaRPr>
          </a:p>
        </p:txBody>
      </p:sp>
      <p:sp>
        <p:nvSpPr>
          <p:cNvPr id="78" name="Google Shape;78;p15"/>
          <p:cNvSpPr txBox="1">
            <a:spLocks noGrp="1"/>
          </p:cNvSpPr>
          <p:nvPr>
            <p:ph type="subTitle" idx="1"/>
          </p:nvPr>
        </p:nvSpPr>
        <p:spPr>
          <a:xfrm>
            <a:off x="2315525" y="3811113"/>
            <a:ext cx="5801700" cy="40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mtClean="0"/>
              <a:t>Ứng dụng web: Mua bán xe máy</a:t>
            </a:r>
            <a:endParaRPr/>
          </a:p>
        </p:txBody>
      </p:sp>
      <p:cxnSp>
        <p:nvCxnSpPr>
          <p:cNvPr id="80" name="Google Shape;80;p15"/>
          <p:cNvCxnSpPr/>
          <p:nvPr/>
        </p:nvCxnSpPr>
        <p:spPr>
          <a:xfrm>
            <a:off x="3486150" y="4674800"/>
            <a:ext cx="64233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2. Phân công nhiệm vụ</a:t>
            </a:r>
            <a:endParaRPr>
              <a:latin typeface="Cambria Math" panose="02040503050406030204" pitchFamily="18" charset="0"/>
              <a:ea typeface="Cambria Math" panose="020405030504060302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83623693"/>
              </p:ext>
            </p:extLst>
          </p:nvPr>
        </p:nvGraphicFramePr>
        <p:xfrm>
          <a:off x="462776" y="807379"/>
          <a:ext cx="8458200" cy="3845560"/>
        </p:xfrm>
        <a:graphic>
          <a:graphicData uri="http://schemas.openxmlformats.org/drawingml/2006/table">
            <a:tbl>
              <a:tblPr firstRow="1" bandRow="1">
                <a:tableStyleId>{3FDCF482-DAEA-42F8-A3DF-EFA46BD06D77}</a:tableStyleId>
              </a:tblPr>
              <a:tblGrid>
                <a:gridCol w="1019493">
                  <a:extLst>
                    <a:ext uri="{9D8B030D-6E8A-4147-A177-3AD203B41FA5}">
                      <a16:colId xmlns:a16="http://schemas.microsoft.com/office/drawing/2014/main" val="3992400072"/>
                    </a:ext>
                  </a:extLst>
                </a:gridCol>
                <a:gridCol w="2054612">
                  <a:extLst>
                    <a:ext uri="{9D8B030D-6E8A-4147-A177-3AD203B41FA5}">
                      <a16:colId xmlns:a16="http://schemas.microsoft.com/office/drawing/2014/main" val="373114091"/>
                    </a:ext>
                  </a:extLst>
                </a:gridCol>
                <a:gridCol w="4302426">
                  <a:extLst>
                    <a:ext uri="{9D8B030D-6E8A-4147-A177-3AD203B41FA5}">
                      <a16:colId xmlns:a16="http://schemas.microsoft.com/office/drawing/2014/main" val="577085848"/>
                    </a:ext>
                  </a:extLst>
                </a:gridCol>
                <a:gridCol w="1081669">
                  <a:extLst>
                    <a:ext uri="{9D8B030D-6E8A-4147-A177-3AD203B41FA5}">
                      <a16:colId xmlns:a16="http://schemas.microsoft.com/office/drawing/2014/main" val="2431010116"/>
                    </a:ext>
                  </a:extLst>
                </a:gridCol>
              </a:tblGrid>
              <a:tr h="370840">
                <a:tc>
                  <a:txBody>
                    <a:bodyPr/>
                    <a:lstStyle/>
                    <a:p>
                      <a:pPr algn="ctr"/>
                      <a:r>
                        <a:rPr lang="en-US" smtClean="0">
                          <a:solidFill>
                            <a:schemeClr val="accent6"/>
                          </a:solidFill>
                        </a:rPr>
                        <a:t>MSSV</a:t>
                      </a:r>
                      <a:endParaRPr lang="en-US">
                        <a:solidFill>
                          <a:schemeClr val="accent6"/>
                        </a:solidFill>
                      </a:endParaRPr>
                    </a:p>
                  </a:txBody>
                  <a:tcPr anchor="ctr">
                    <a:solidFill>
                      <a:schemeClr val="bg2"/>
                    </a:solidFill>
                  </a:tcPr>
                </a:tc>
                <a:tc>
                  <a:txBody>
                    <a:bodyPr/>
                    <a:lstStyle/>
                    <a:p>
                      <a:pPr algn="ctr"/>
                      <a:r>
                        <a:rPr lang="en-US" smtClean="0">
                          <a:solidFill>
                            <a:schemeClr val="accent6"/>
                          </a:solidFill>
                        </a:rPr>
                        <a:t>Họ</a:t>
                      </a:r>
                      <a:r>
                        <a:rPr lang="en-US" baseline="0" smtClean="0">
                          <a:solidFill>
                            <a:schemeClr val="accent6"/>
                          </a:solidFill>
                        </a:rPr>
                        <a:t> và </a:t>
                      </a:r>
                      <a:r>
                        <a:rPr lang="en-US" smtClean="0">
                          <a:solidFill>
                            <a:schemeClr val="accent6"/>
                          </a:solidFill>
                        </a:rPr>
                        <a:t>Tên</a:t>
                      </a:r>
                      <a:endParaRPr lang="en-US">
                        <a:solidFill>
                          <a:schemeClr val="accent6"/>
                        </a:solidFill>
                      </a:endParaRPr>
                    </a:p>
                  </a:txBody>
                  <a:tcPr anchor="ctr">
                    <a:solidFill>
                      <a:schemeClr val="bg2"/>
                    </a:solidFill>
                  </a:tcPr>
                </a:tc>
                <a:tc>
                  <a:txBody>
                    <a:bodyPr/>
                    <a:lstStyle/>
                    <a:p>
                      <a:pPr algn="ctr"/>
                      <a:r>
                        <a:rPr lang="en-US" smtClean="0">
                          <a:solidFill>
                            <a:schemeClr val="accent6"/>
                          </a:solidFill>
                        </a:rPr>
                        <a:t>Nhiệm</a:t>
                      </a:r>
                      <a:r>
                        <a:rPr lang="en-US" baseline="0" smtClean="0">
                          <a:solidFill>
                            <a:schemeClr val="accent6"/>
                          </a:solidFill>
                        </a:rPr>
                        <a:t> vụ</a:t>
                      </a:r>
                      <a:endParaRPr lang="en-US">
                        <a:solidFill>
                          <a:schemeClr val="accent6"/>
                        </a:solidFill>
                      </a:endParaRPr>
                    </a:p>
                  </a:txBody>
                  <a:tcPr anchor="ctr">
                    <a:solidFill>
                      <a:schemeClr val="bg2"/>
                    </a:solidFill>
                  </a:tcPr>
                </a:tc>
                <a:tc>
                  <a:txBody>
                    <a:bodyPr/>
                    <a:lstStyle/>
                    <a:p>
                      <a:pPr algn="ctr"/>
                      <a:r>
                        <a:rPr lang="en-US" smtClean="0">
                          <a:solidFill>
                            <a:schemeClr val="accent6"/>
                          </a:solidFill>
                        </a:rPr>
                        <a:t>Đánh</a:t>
                      </a:r>
                      <a:r>
                        <a:rPr lang="en-US" baseline="0" smtClean="0">
                          <a:solidFill>
                            <a:schemeClr val="accent6"/>
                          </a:solidFill>
                        </a:rPr>
                        <a:t> giá</a:t>
                      </a:r>
                      <a:endParaRPr lang="en-US">
                        <a:solidFill>
                          <a:schemeClr val="accent6"/>
                        </a:solidFill>
                      </a:endParaRPr>
                    </a:p>
                  </a:txBody>
                  <a:tcPr anchor="ctr">
                    <a:solidFill>
                      <a:schemeClr val="bg2"/>
                    </a:solidFill>
                  </a:tcPr>
                </a:tc>
                <a:extLst>
                  <a:ext uri="{0D108BD9-81ED-4DB2-BD59-A6C34878D82A}">
                    <a16:rowId xmlns:a16="http://schemas.microsoft.com/office/drawing/2014/main" val="2841748052"/>
                  </a:ext>
                </a:extLst>
              </a:tr>
              <a:tr h="370840">
                <a:tc>
                  <a:txBody>
                    <a:bodyPr/>
                    <a:lstStyle/>
                    <a:p>
                      <a:pPr algn="ctr"/>
                      <a:r>
                        <a:rPr lang="en-US" smtClean="0">
                          <a:solidFill>
                            <a:schemeClr val="accent6"/>
                          </a:solidFill>
                        </a:rPr>
                        <a:t>20110515</a:t>
                      </a:r>
                      <a:endParaRPr lang="en-US">
                        <a:solidFill>
                          <a:schemeClr val="accent6"/>
                        </a:solidFill>
                      </a:endParaRPr>
                    </a:p>
                  </a:txBody>
                  <a:tcPr anchor="ctr"/>
                </a:tc>
                <a:tc>
                  <a:txBody>
                    <a:bodyPr/>
                    <a:lstStyle/>
                    <a:p>
                      <a:pPr algn="ctr"/>
                      <a:r>
                        <a:rPr lang="en-US" smtClean="0">
                          <a:solidFill>
                            <a:schemeClr val="accent6"/>
                          </a:solidFill>
                        </a:rPr>
                        <a:t>Trần</a:t>
                      </a:r>
                      <a:r>
                        <a:rPr lang="en-US" baseline="0" smtClean="0">
                          <a:solidFill>
                            <a:schemeClr val="accent6"/>
                          </a:solidFill>
                        </a:rPr>
                        <a:t> Nguyễn Duy Lân</a:t>
                      </a:r>
                      <a:endParaRPr lang="en-US">
                        <a:solidFill>
                          <a:schemeClr val="accent6"/>
                        </a:solidFill>
                      </a:endParaRPr>
                    </a:p>
                  </a:txBody>
                  <a:tcPr anchor="ctr"/>
                </a:tc>
                <a:tc>
                  <a:txBody>
                    <a:bodyPr/>
                    <a:lstStyle/>
                    <a:p>
                      <a:pPr marL="0" indent="0" algn="l">
                        <a:buFontTx/>
                        <a:buNone/>
                      </a:pPr>
                      <a:r>
                        <a:rPr lang="en-US" smtClean="0">
                          <a:solidFill>
                            <a:schemeClr val="accent6"/>
                          </a:solidFill>
                        </a:rPr>
                        <a:t>Thiết</a:t>
                      </a:r>
                      <a:r>
                        <a:rPr lang="en-US" baseline="0" smtClean="0">
                          <a:solidFill>
                            <a:schemeClr val="accent6"/>
                          </a:solidFill>
                        </a:rPr>
                        <a:t> kế trang chủ, xem bảng.</a:t>
                      </a:r>
                    </a:p>
                    <a:p>
                      <a:pPr marL="0" indent="0" algn="l">
                        <a:buFontTx/>
                        <a:buNone/>
                      </a:pPr>
                      <a:r>
                        <a:rPr lang="en-US" baseline="0" smtClean="0">
                          <a:solidFill>
                            <a:schemeClr val="accent6"/>
                          </a:solidFill>
                        </a:rPr>
                        <a:t>Viết các chức năng xem, thêm sản phẩm, login, signup, session.</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US" baseline="0" smtClean="0">
                          <a:solidFill>
                            <a:schemeClr val="accent6"/>
                          </a:solidFill>
                        </a:rPr>
                        <a:t>Thiết kế database.</a:t>
                      </a:r>
                      <a:endParaRPr lang="en-US" baseline="0" smtClean="0">
                        <a:solidFill>
                          <a:schemeClr val="accent6"/>
                        </a:solidFill>
                      </a:endParaRPr>
                    </a:p>
                    <a:p>
                      <a:pPr marL="0" indent="0" algn="l">
                        <a:buFontTx/>
                        <a:buNone/>
                      </a:pPr>
                      <a:r>
                        <a:rPr lang="en-US" smtClean="0">
                          <a:solidFill>
                            <a:schemeClr val="accent6"/>
                          </a:solidFill>
                        </a:rPr>
                        <a:t>Tạo</a:t>
                      </a:r>
                      <a:r>
                        <a:rPr lang="en-US" baseline="0" smtClean="0">
                          <a:solidFill>
                            <a:schemeClr val="accent6"/>
                          </a:solidFill>
                        </a:rPr>
                        <a:t> Aurora, EC2</a:t>
                      </a:r>
                      <a:endParaRPr lang="en-US">
                        <a:solidFill>
                          <a:schemeClr val="accent6"/>
                        </a:solidFill>
                      </a:endParaRPr>
                    </a:p>
                  </a:txBody>
                  <a:tcPr anchor="ctr"/>
                </a:tc>
                <a:tc>
                  <a:txBody>
                    <a:bodyPr/>
                    <a:lstStyle/>
                    <a:p>
                      <a:pPr algn="ctr"/>
                      <a:r>
                        <a:rPr lang="en-US" smtClean="0">
                          <a:solidFill>
                            <a:schemeClr val="accent6"/>
                          </a:solidFill>
                        </a:rPr>
                        <a:t>100%</a:t>
                      </a:r>
                      <a:endParaRPr lang="en-US">
                        <a:solidFill>
                          <a:schemeClr val="accent6"/>
                        </a:solidFill>
                      </a:endParaRPr>
                    </a:p>
                  </a:txBody>
                  <a:tcPr anchor="ctr"/>
                </a:tc>
                <a:extLst>
                  <a:ext uri="{0D108BD9-81ED-4DB2-BD59-A6C34878D82A}">
                    <a16:rowId xmlns:a16="http://schemas.microsoft.com/office/drawing/2014/main" val="2839678490"/>
                  </a:ext>
                </a:extLst>
              </a:tr>
              <a:tr h="370840">
                <a:tc>
                  <a:txBody>
                    <a:bodyPr/>
                    <a:lstStyle/>
                    <a:p>
                      <a:pPr algn="ctr"/>
                      <a:r>
                        <a:rPr lang="en-US" smtClean="0">
                          <a:solidFill>
                            <a:schemeClr val="accent6"/>
                          </a:solidFill>
                        </a:rPr>
                        <a:t>20110530</a:t>
                      </a:r>
                      <a:endParaRPr lang="en-US">
                        <a:solidFill>
                          <a:schemeClr val="accent6"/>
                        </a:solidFill>
                      </a:endParaRPr>
                    </a:p>
                  </a:txBody>
                  <a:tcPr anchor="ctr"/>
                </a:tc>
                <a:tc>
                  <a:txBody>
                    <a:bodyPr/>
                    <a:lstStyle/>
                    <a:p>
                      <a:pPr algn="ctr"/>
                      <a:r>
                        <a:rPr lang="en-US" smtClean="0">
                          <a:solidFill>
                            <a:schemeClr val="accent6"/>
                          </a:solidFill>
                        </a:rPr>
                        <a:t>Nguyễn</a:t>
                      </a:r>
                      <a:r>
                        <a:rPr lang="en-US" baseline="0" smtClean="0">
                          <a:solidFill>
                            <a:schemeClr val="accent6"/>
                          </a:solidFill>
                        </a:rPr>
                        <a:t> Duy Nguyễn</a:t>
                      </a:r>
                      <a:endParaRPr lang="en-US">
                        <a:solidFill>
                          <a:schemeClr val="accent6"/>
                        </a:solidFill>
                      </a:endParaRPr>
                    </a:p>
                  </a:txBody>
                  <a:tcPr anchor="ctr"/>
                </a:tc>
                <a:tc>
                  <a:txBody>
                    <a:bodyPr/>
                    <a:lstStyle/>
                    <a:p>
                      <a:pPr algn="l"/>
                      <a:r>
                        <a:rPr lang="en-US" smtClean="0">
                          <a:solidFill>
                            <a:schemeClr val="accent6"/>
                          </a:solidFill>
                        </a:rPr>
                        <a:t>Thiết</a:t>
                      </a:r>
                      <a:r>
                        <a:rPr lang="en-US" baseline="0" smtClean="0">
                          <a:solidFill>
                            <a:schemeClr val="accent6"/>
                          </a:solidFill>
                        </a:rPr>
                        <a:t> kế trang shop, contact, trang sản phẩm</a:t>
                      </a:r>
                    </a:p>
                    <a:p>
                      <a:pPr algn="l"/>
                      <a:r>
                        <a:rPr lang="en-US" baseline="0" smtClean="0">
                          <a:solidFill>
                            <a:schemeClr val="accent6"/>
                          </a:solidFill>
                        </a:rPr>
                        <a:t>Viết chức năng xóa sản phẩm.</a:t>
                      </a:r>
                    </a:p>
                    <a:p>
                      <a:pPr algn="l"/>
                      <a:r>
                        <a:rPr lang="en-US" baseline="0" smtClean="0">
                          <a:solidFill>
                            <a:schemeClr val="accent6"/>
                          </a:solidFill>
                        </a:rPr>
                        <a:t>Thiết kế database.</a:t>
                      </a:r>
                    </a:p>
                    <a:p>
                      <a:pPr algn="l"/>
                      <a:r>
                        <a:rPr lang="en-US" baseline="0" smtClean="0">
                          <a:solidFill>
                            <a:schemeClr val="accent6"/>
                          </a:solidFill>
                        </a:rPr>
                        <a:t>Tạo Aurora, EC2</a:t>
                      </a:r>
                      <a:endParaRPr lang="en-US">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mtClean="0">
                          <a:solidFill>
                            <a:schemeClr val="accent6"/>
                          </a:solidFill>
                        </a:rPr>
                        <a:t>100%</a:t>
                      </a:r>
                    </a:p>
                  </a:txBody>
                  <a:tcPr anchor="ctr"/>
                </a:tc>
                <a:extLst>
                  <a:ext uri="{0D108BD9-81ED-4DB2-BD59-A6C34878D82A}">
                    <a16:rowId xmlns:a16="http://schemas.microsoft.com/office/drawing/2014/main" val="1165613072"/>
                  </a:ext>
                </a:extLst>
              </a:tr>
              <a:tr h="370840">
                <a:tc>
                  <a:txBody>
                    <a:bodyPr/>
                    <a:lstStyle/>
                    <a:p>
                      <a:pPr algn="ctr"/>
                      <a:r>
                        <a:rPr lang="en-US" smtClean="0">
                          <a:solidFill>
                            <a:schemeClr val="accent6"/>
                          </a:solidFill>
                        </a:rPr>
                        <a:t>20110454</a:t>
                      </a:r>
                      <a:endParaRPr lang="en-US">
                        <a:solidFill>
                          <a:schemeClr val="accent6"/>
                        </a:solidFill>
                      </a:endParaRPr>
                    </a:p>
                  </a:txBody>
                  <a:tcPr anchor="ctr"/>
                </a:tc>
                <a:tc>
                  <a:txBody>
                    <a:bodyPr/>
                    <a:lstStyle/>
                    <a:p>
                      <a:pPr algn="ctr"/>
                      <a:r>
                        <a:rPr lang="en-US" smtClean="0">
                          <a:solidFill>
                            <a:schemeClr val="accent6"/>
                          </a:solidFill>
                        </a:rPr>
                        <a:t>Lê</a:t>
                      </a:r>
                      <a:r>
                        <a:rPr lang="en-US" baseline="0" smtClean="0">
                          <a:solidFill>
                            <a:schemeClr val="accent6"/>
                          </a:solidFill>
                        </a:rPr>
                        <a:t> Quang Dương</a:t>
                      </a:r>
                      <a:endParaRPr lang="en-US">
                        <a:solidFill>
                          <a:schemeClr val="accent6"/>
                        </a:solidFill>
                      </a:endParaRPr>
                    </a:p>
                  </a:txBody>
                  <a:tcPr anchor="ctr"/>
                </a:tc>
                <a:tc>
                  <a:txBody>
                    <a:bodyPr/>
                    <a:lstStyle/>
                    <a:p>
                      <a:pPr algn="l"/>
                      <a:r>
                        <a:rPr lang="en-US" smtClean="0">
                          <a:solidFill>
                            <a:schemeClr val="accent6"/>
                          </a:solidFill>
                        </a:rPr>
                        <a:t>Thiết</a:t>
                      </a:r>
                      <a:r>
                        <a:rPr lang="en-US" baseline="0" smtClean="0">
                          <a:solidFill>
                            <a:schemeClr val="accent6"/>
                          </a:solidFill>
                        </a:rPr>
                        <a:t> kế trang admin, thiết kế các form nhập liệu.</a:t>
                      </a:r>
                    </a:p>
                    <a:p>
                      <a:pPr algn="l"/>
                      <a:r>
                        <a:rPr lang="en-US" baseline="0" smtClean="0">
                          <a:solidFill>
                            <a:schemeClr val="accent6"/>
                          </a:solidFill>
                        </a:rPr>
                        <a:t>Viết chức năng lọc sản phẩm.</a:t>
                      </a:r>
                    </a:p>
                    <a:p>
                      <a:pPr algn="l"/>
                      <a:r>
                        <a:rPr lang="en-US" smtClean="0">
                          <a:solidFill>
                            <a:schemeClr val="accent6"/>
                          </a:solidFill>
                        </a:rPr>
                        <a:t>Tạo</a:t>
                      </a:r>
                      <a:r>
                        <a:rPr lang="en-US" baseline="0" smtClean="0">
                          <a:solidFill>
                            <a:schemeClr val="accent6"/>
                          </a:solidFill>
                        </a:rPr>
                        <a:t> Aurora RDS, cài đặt subnet, kết nối EC2 với RDS. </a:t>
                      </a:r>
                    </a:p>
                    <a:p>
                      <a:pPr algn="l"/>
                      <a:r>
                        <a:rPr lang="en-US" baseline="0" smtClean="0">
                          <a:solidFill>
                            <a:schemeClr val="accent6"/>
                          </a:solidFill>
                        </a:rPr>
                        <a:t>Thiết kế, nhập database.</a:t>
                      </a:r>
                    </a:p>
                    <a:p>
                      <a:pPr algn="l"/>
                      <a:r>
                        <a:rPr lang="en-US" smtClean="0">
                          <a:solidFill>
                            <a:schemeClr val="accent6"/>
                          </a:solidFill>
                        </a:rPr>
                        <a:t>Viết</a:t>
                      </a:r>
                      <a:r>
                        <a:rPr lang="en-US" baseline="0" smtClean="0">
                          <a:solidFill>
                            <a:schemeClr val="accent6"/>
                          </a:solidFill>
                        </a:rPr>
                        <a:t> báo cáo, PPT</a:t>
                      </a:r>
                      <a:endParaRPr lang="en-US">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mtClean="0">
                          <a:solidFill>
                            <a:schemeClr val="accent6"/>
                          </a:solidFill>
                        </a:rPr>
                        <a:t>100%</a:t>
                      </a:r>
                    </a:p>
                  </a:txBody>
                  <a:tcPr anchor="ctr"/>
                </a:tc>
                <a:extLst>
                  <a:ext uri="{0D108BD9-81ED-4DB2-BD59-A6C34878D82A}">
                    <a16:rowId xmlns:a16="http://schemas.microsoft.com/office/drawing/2014/main" val="235844719"/>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1688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2. Tổng quan trang web</a:t>
            </a:r>
            <a:endParaRPr>
              <a:latin typeface="Cambria Math" panose="02040503050406030204" pitchFamily="18" charset="0"/>
              <a:ea typeface="Cambria Math" panose="02040503050406030204" pitchFamily="18" charset="0"/>
            </a:endParaRPr>
          </a:p>
        </p:txBody>
      </p:sp>
      <p:pic>
        <p:nvPicPr>
          <p:cNvPr id="3" name="Picture 2"/>
          <p:cNvPicPr>
            <a:picLocks noChangeAspect="1"/>
          </p:cNvPicPr>
          <p:nvPr/>
        </p:nvPicPr>
        <p:blipFill>
          <a:blip r:embed="rId3"/>
          <a:stretch>
            <a:fillRect/>
          </a:stretch>
        </p:blipFill>
        <p:spPr>
          <a:xfrm>
            <a:off x="1356864" y="885825"/>
            <a:ext cx="6125147" cy="2876550"/>
          </a:xfrm>
          <a:prstGeom prst="rect">
            <a:avLst/>
          </a:prstGeom>
        </p:spPr>
      </p:pic>
      <p:sp>
        <p:nvSpPr>
          <p:cNvPr id="5" name="Google Shape;110;p17"/>
          <p:cNvSpPr txBox="1"/>
          <p:nvPr/>
        </p:nvSpPr>
        <p:spPr>
          <a:xfrm>
            <a:off x="1356863" y="3906699"/>
            <a:ext cx="6125147" cy="6032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2"/>
                </a:solidFill>
                <a:latin typeface="Open Sans"/>
                <a:ea typeface="Open Sans"/>
                <a:cs typeface="Open Sans"/>
                <a:sym typeface="Open Sans"/>
              </a:rPr>
              <a:t>Menu chính</a:t>
            </a:r>
            <a:endParaRPr>
              <a:solidFill>
                <a:schemeClr val="accent2"/>
              </a:solidFill>
              <a:latin typeface="Open Sans"/>
              <a:ea typeface="Open Sans"/>
              <a:cs typeface="Open Sans"/>
              <a:sym typeface="Open Sans"/>
            </a:endParaRPr>
          </a:p>
        </p:txBody>
      </p:sp>
    </p:spTree>
    <p:extLst>
      <p:ext uri="{BB962C8B-B14F-4D97-AF65-F5344CB8AC3E}">
        <p14:creationId xmlns:p14="http://schemas.microsoft.com/office/powerpoint/2010/main" val="1553935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1688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2. Tổng quan trang web</a:t>
            </a:r>
            <a:endParaRPr>
              <a:latin typeface="Cambria Math" panose="02040503050406030204" pitchFamily="18" charset="0"/>
              <a:ea typeface="Cambria Math" panose="02040503050406030204" pitchFamily="18" charset="0"/>
            </a:endParaRPr>
          </a:p>
        </p:txBody>
      </p:sp>
      <p:sp>
        <p:nvSpPr>
          <p:cNvPr id="5" name="Google Shape;110;p17"/>
          <p:cNvSpPr txBox="1"/>
          <p:nvPr/>
        </p:nvSpPr>
        <p:spPr>
          <a:xfrm>
            <a:off x="1356863" y="3995909"/>
            <a:ext cx="6125147" cy="6032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2"/>
                </a:solidFill>
                <a:latin typeface="Open Sans"/>
                <a:ea typeface="Open Sans"/>
                <a:cs typeface="Open Sans"/>
                <a:sym typeface="Open Sans"/>
              </a:rPr>
              <a:t>Trang login</a:t>
            </a:r>
            <a:endParaRPr>
              <a:solidFill>
                <a:schemeClr val="accent2"/>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1356863" y="1049217"/>
            <a:ext cx="6404700" cy="2857482"/>
          </a:xfrm>
          <a:prstGeom prst="rect">
            <a:avLst/>
          </a:prstGeom>
        </p:spPr>
      </p:pic>
    </p:spTree>
    <p:extLst>
      <p:ext uri="{BB962C8B-B14F-4D97-AF65-F5344CB8AC3E}">
        <p14:creationId xmlns:p14="http://schemas.microsoft.com/office/powerpoint/2010/main" val="1552753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1688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2. Tổng quan trang web</a:t>
            </a:r>
            <a:endParaRPr>
              <a:latin typeface="Cambria Math" panose="02040503050406030204" pitchFamily="18" charset="0"/>
              <a:ea typeface="Cambria Math" panose="02040503050406030204" pitchFamily="18" charset="0"/>
            </a:endParaRPr>
          </a:p>
        </p:txBody>
      </p:sp>
      <p:sp>
        <p:nvSpPr>
          <p:cNvPr id="5" name="Google Shape;110;p17"/>
          <p:cNvSpPr txBox="1"/>
          <p:nvPr/>
        </p:nvSpPr>
        <p:spPr>
          <a:xfrm>
            <a:off x="1356863" y="3995909"/>
            <a:ext cx="6125147" cy="6032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2"/>
                </a:solidFill>
                <a:latin typeface="Open Sans"/>
                <a:ea typeface="Open Sans"/>
                <a:cs typeface="Open Sans"/>
                <a:sym typeface="Open Sans"/>
              </a:rPr>
              <a:t>Trang xem sản phẩm</a:t>
            </a:r>
            <a:endParaRPr>
              <a:solidFill>
                <a:schemeClr val="accent2"/>
              </a:solidFill>
              <a:latin typeface="Open Sans"/>
              <a:ea typeface="Open Sans"/>
              <a:cs typeface="Open Sans"/>
              <a:sym typeface="Open Sans"/>
            </a:endParaRPr>
          </a:p>
        </p:txBody>
      </p:sp>
      <p:pic>
        <p:nvPicPr>
          <p:cNvPr id="3" name="Picture 2"/>
          <p:cNvPicPr>
            <a:picLocks noChangeAspect="1"/>
          </p:cNvPicPr>
          <p:nvPr/>
        </p:nvPicPr>
        <p:blipFill>
          <a:blip r:embed="rId3"/>
          <a:stretch>
            <a:fillRect/>
          </a:stretch>
        </p:blipFill>
        <p:spPr>
          <a:xfrm>
            <a:off x="1188511" y="878516"/>
            <a:ext cx="6461850" cy="3117393"/>
          </a:xfrm>
          <a:prstGeom prst="rect">
            <a:avLst/>
          </a:prstGeom>
        </p:spPr>
      </p:pic>
    </p:spTree>
    <p:extLst>
      <p:ext uri="{BB962C8B-B14F-4D97-AF65-F5344CB8AC3E}">
        <p14:creationId xmlns:p14="http://schemas.microsoft.com/office/powerpoint/2010/main" val="417774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1688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2. Tổng quan trang web</a:t>
            </a:r>
            <a:endParaRPr>
              <a:latin typeface="Cambria Math" panose="02040503050406030204" pitchFamily="18" charset="0"/>
              <a:ea typeface="Cambria Math" panose="02040503050406030204" pitchFamily="18" charset="0"/>
            </a:endParaRPr>
          </a:p>
        </p:txBody>
      </p:sp>
      <p:sp>
        <p:nvSpPr>
          <p:cNvPr id="5" name="Google Shape;110;p17"/>
          <p:cNvSpPr txBox="1"/>
          <p:nvPr/>
        </p:nvSpPr>
        <p:spPr>
          <a:xfrm>
            <a:off x="1356863" y="3995909"/>
            <a:ext cx="6125147" cy="6032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2"/>
                </a:solidFill>
                <a:latin typeface="Open Sans"/>
                <a:ea typeface="Open Sans"/>
                <a:cs typeface="Open Sans"/>
                <a:sym typeface="Open Sans"/>
              </a:rPr>
              <a:t>Trang contact</a:t>
            </a:r>
            <a:endParaRPr>
              <a:solidFill>
                <a:schemeClr val="accent2"/>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2723745" y="951160"/>
            <a:ext cx="3391382" cy="3044749"/>
          </a:xfrm>
          <a:prstGeom prst="rect">
            <a:avLst/>
          </a:prstGeom>
        </p:spPr>
      </p:pic>
    </p:spTree>
    <p:extLst>
      <p:ext uri="{BB962C8B-B14F-4D97-AF65-F5344CB8AC3E}">
        <p14:creationId xmlns:p14="http://schemas.microsoft.com/office/powerpoint/2010/main" val="2008406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1688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2. Tổng quan trang web</a:t>
            </a:r>
            <a:endParaRPr>
              <a:latin typeface="Cambria Math" panose="02040503050406030204" pitchFamily="18" charset="0"/>
              <a:ea typeface="Cambria Math" panose="02040503050406030204" pitchFamily="18" charset="0"/>
            </a:endParaRPr>
          </a:p>
        </p:txBody>
      </p:sp>
      <p:sp>
        <p:nvSpPr>
          <p:cNvPr id="5" name="Google Shape;110;p17"/>
          <p:cNvSpPr txBox="1"/>
          <p:nvPr/>
        </p:nvSpPr>
        <p:spPr>
          <a:xfrm>
            <a:off x="1356863" y="3995909"/>
            <a:ext cx="6125147" cy="6032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2"/>
                </a:solidFill>
                <a:latin typeface="Open Sans"/>
                <a:ea typeface="Open Sans"/>
                <a:cs typeface="Open Sans"/>
                <a:sym typeface="Open Sans"/>
              </a:rPr>
              <a:t>Giao diện admin</a:t>
            </a:r>
            <a:endParaRPr>
              <a:solidFill>
                <a:schemeClr val="accent2"/>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1274236" y="846759"/>
            <a:ext cx="6290400" cy="3043891"/>
          </a:xfrm>
          <a:prstGeom prst="rect">
            <a:avLst/>
          </a:prstGeom>
        </p:spPr>
      </p:pic>
    </p:spTree>
    <p:extLst>
      <p:ext uri="{BB962C8B-B14F-4D97-AF65-F5344CB8AC3E}">
        <p14:creationId xmlns:p14="http://schemas.microsoft.com/office/powerpoint/2010/main" val="1316238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553903" y="1017725"/>
            <a:ext cx="8119200" cy="738664"/>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Tạo VPC có: </a:t>
            </a:r>
          </a:p>
          <a:p>
            <a:pPr marL="438150" indent="-285750" algn="just">
              <a:buClr>
                <a:schemeClr val="accent2"/>
              </a:buClr>
              <a:buSzPts val="1200"/>
              <a:buFont typeface="Arial" panose="020B0604020202020204" pitchFamily="34" charset="0"/>
              <a:buChar char="•"/>
            </a:pPr>
            <a:r>
              <a:rPr lang="en-US" smtClean="0">
                <a:solidFill>
                  <a:schemeClr val="accent2"/>
                </a:solidFill>
              </a:rPr>
              <a:t>Public subnet: </a:t>
            </a:r>
            <a:r>
              <a:rPr lang="en-US" smtClean="0">
                <a:solidFill>
                  <a:schemeClr val="accent2"/>
                </a:solidFill>
              </a:rPr>
              <a:t>20.0.0.0/24</a:t>
            </a:r>
            <a:endParaRPr lang="en-US" smtClean="0">
              <a:solidFill>
                <a:schemeClr val="accent2"/>
              </a:solidFill>
            </a:endParaRPr>
          </a:p>
          <a:p>
            <a:pPr marL="438150" indent="-285750" algn="just">
              <a:buClr>
                <a:schemeClr val="accent2"/>
              </a:buClr>
              <a:buSzPts val="1200"/>
              <a:buFont typeface="Arial" panose="020B0604020202020204" pitchFamily="34" charset="0"/>
              <a:buChar char="•"/>
            </a:pPr>
            <a:r>
              <a:rPr lang="en-US" smtClean="0">
                <a:solidFill>
                  <a:schemeClr val="accent2"/>
                </a:solidFill>
              </a:rPr>
              <a:t>Private subnet: </a:t>
            </a:r>
            <a:r>
              <a:rPr lang="en-US" smtClean="0">
                <a:solidFill>
                  <a:schemeClr val="accent2"/>
                </a:solidFill>
              </a:rPr>
              <a:t>20.0.1.0/24</a:t>
            </a:r>
            <a:endParaRPr lang="vi-VN">
              <a:solidFill>
                <a:schemeClr val="accent2"/>
              </a:solidFill>
            </a:endParaRPr>
          </a:p>
        </p:txBody>
      </p:sp>
      <p:pic>
        <p:nvPicPr>
          <p:cNvPr id="1026" name="Picture 2" descr="https://cdn.discordapp.com/attachments/919153021932404766/1049901802964918323/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r="43612"/>
          <a:stretch/>
        </p:blipFill>
        <p:spPr bwMode="auto">
          <a:xfrm>
            <a:off x="387805" y="1913858"/>
            <a:ext cx="8451395" cy="184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938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720000" y="307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596175" y="603454"/>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Tạo </a:t>
            </a:r>
            <a:r>
              <a:rPr lang="en-US" smtClean="0">
                <a:solidFill>
                  <a:schemeClr val="accent2"/>
                </a:solidFill>
              </a:rPr>
              <a:t>subnet:</a:t>
            </a:r>
            <a:endParaRPr lang="vi-VN">
              <a:solidFill>
                <a:schemeClr val="accent2"/>
              </a:solidFill>
            </a:endParaRPr>
          </a:p>
        </p:txBody>
      </p:sp>
      <p:pic>
        <p:nvPicPr>
          <p:cNvPr id="2050" name="Picture 2" descr="https://cdn.discordapp.com/attachments/919153021932404766/1049907109694812190/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035216"/>
            <a:ext cx="8193184" cy="350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447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690971" y="17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567147" y="575343"/>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Tạo EC2:</a:t>
            </a:r>
            <a:endParaRPr lang="vi-VN">
              <a:solidFill>
                <a:schemeClr val="accent2"/>
              </a:solidFill>
            </a:endParaRPr>
          </a:p>
        </p:txBody>
      </p:sp>
      <p:pic>
        <p:nvPicPr>
          <p:cNvPr id="3074" name="Picture 2" descr="https://cdn.discordapp.com/attachments/919153021932404766/1049915246040584212/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71" y="883120"/>
            <a:ext cx="7704000" cy="397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715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a:solidFill>
                  <a:schemeClr val="accent2"/>
                </a:solidFill>
              </a:rPr>
              <a:t>Dùng poderosa connect tới máy chủ EC2:</a:t>
            </a:r>
          </a:p>
        </p:txBody>
      </p:sp>
      <p:pic>
        <p:nvPicPr>
          <p:cNvPr id="4100" name="Picture 4" descr="https://cdn.discordapp.com/attachments/919153021932404766/1049915359974658119/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779" y="955691"/>
            <a:ext cx="6547192" cy="379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50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402" y="773775"/>
            <a:ext cx="5356192" cy="841800"/>
          </a:xfrm>
        </p:spPr>
        <p:txBody>
          <a:bodyPr/>
          <a:lstStyle/>
          <a:p>
            <a:pPr algn="ctr"/>
            <a:r>
              <a:rPr lang="en-US" b="1" smtClean="0">
                <a:latin typeface="Cambria Math" panose="02040503050406030204" pitchFamily="18" charset="0"/>
                <a:ea typeface="Cambria Math" panose="02040503050406030204" pitchFamily="18" charset="0"/>
              </a:rPr>
              <a:t>Thành viên thực hiện</a:t>
            </a:r>
            <a:endParaRPr lang="en-US" b="1">
              <a:latin typeface="Cambria Math" panose="02040503050406030204" pitchFamily="18" charset="0"/>
              <a:ea typeface="Cambria Math" panose="02040503050406030204" pitchFamily="18" charset="0"/>
            </a:endParaRPr>
          </a:p>
        </p:txBody>
      </p:sp>
      <p:sp>
        <p:nvSpPr>
          <p:cNvPr id="4" name="Subtitle 3"/>
          <p:cNvSpPr>
            <a:spLocks noGrp="1"/>
          </p:cNvSpPr>
          <p:nvPr>
            <p:ph type="subTitle" idx="1"/>
          </p:nvPr>
        </p:nvSpPr>
        <p:spPr>
          <a:xfrm>
            <a:off x="1490522" y="2020400"/>
            <a:ext cx="6203953" cy="495000"/>
          </a:xfrm>
        </p:spPr>
        <p:txBody>
          <a:bodyPr/>
          <a:lstStyle/>
          <a:p>
            <a:pPr marL="139700" indent="0" algn="ctr"/>
            <a:r>
              <a:rPr lang="en-US" sz="2800" b="1" smtClean="0">
                <a:latin typeface="Cambria Math" panose="02040503050406030204" pitchFamily="18" charset="0"/>
                <a:ea typeface="Cambria Math" panose="02040503050406030204" pitchFamily="18" charset="0"/>
              </a:rPr>
              <a:t>Trần Nguyễn Duy Lân – 20110515</a:t>
            </a:r>
          </a:p>
          <a:p>
            <a:pPr marL="139700" indent="0" algn="ctr"/>
            <a:r>
              <a:rPr lang="en-US" sz="2800" b="1" smtClean="0">
                <a:latin typeface="Cambria Math" panose="02040503050406030204" pitchFamily="18" charset="0"/>
                <a:ea typeface="Cambria Math" panose="02040503050406030204" pitchFamily="18" charset="0"/>
              </a:rPr>
              <a:t>Nguyễn Duy Nguyễn – 20110530</a:t>
            </a:r>
          </a:p>
          <a:p>
            <a:pPr marL="139700" indent="0" algn="ctr"/>
            <a:r>
              <a:rPr lang="en-US" sz="2800" b="1" smtClean="0">
                <a:latin typeface="Cambria Math" panose="02040503050406030204" pitchFamily="18" charset="0"/>
                <a:ea typeface="Cambria Math" panose="02040503050406030204" pitchFamily="18" charset="0"/>
              </a:rPr>
              <a:t>Lê Quang Dương - 20110454</a:t>
            </a:r>
            <a:endParaRPr lang="en-US" sz="2800" b="1">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14595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a:solidFill>
                  <a:schemeClr val="accent2"/>
                </a:solidFill>
              </a:rPr>
              <a:t>Dùng poderosa connect tới máy chủ </a:t>
            </a:r>
            <a:r>
              <a:rPr lang="en-US">
                <a:solidFill>
                  <a:schemeClr val="accent2"/>
                </a:solidFill>
              </a:rPr>
              <a:t>EC2</a:t>
            </a:r>
            <a:r>
              <a:rPr lang="en-US" smtClean="0">
                <a:solidFill>
                  <a:schemeClr val="accent2"/>
                </a:solidFill>
              </a:rPr>
              <a:t>: Thành công</a:t>
            </a:r>
            <a:endParaRPr lang="en-US">
              <a:solidFill>
                <a:schemeClr val="accent2"/>
              </a:solidFill>
            </a:endParaRPr>
          </a:p>
        </p:txBody>
      </p:sp>
      <p:pic>
        <p:nvPicPr>
          <p:cNvPr id="13316" name="Picture 4" descr="https://cdn.discordapp.com/attachments/919153021932404766/1049915398683901952/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877" y="955691"/>
            <a:ext cx="6922996" cy="389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574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981212"/>
            <a:ext cx="8119200" cy="307777"/>
          </a:xfrm>
          <a:prstGeom prst="rect">
            <a:avLst/>
          </a:prstGeom>
        </p:spPr>
        <p:txBody>
          <a:bodyPr wrap="square">
            <a:spAutoFit/>
          </a:bodyPr>
          <a:lstStyle/>
          <a:p>
            <a:pPr marL="152400" indent="0" algn="just">
              <a:buClr>
                <a:schemeClr val="accent2"/>
              </a:buClr>
              <a:buSzPts val="1200"/>
              <a:buFont typeface="Open Sans"/>
              <a:buNone/>
            </a:pPr>
            <a:r>
              <a:rPr lang="en-US">
                <a:solidFill>
                  <a:schemeClr val="accent2"/>
                </a:solidFill>
              </a:rPr>
              <a:t>Tiến hành update </a:t>
            </a:r>
            <a:r>
              <a:rPr lang="en-US">
                <a:solidFill>
                  <a:schemeClr val="accent2"/>
                </a:solidFill>
              </a:rPr>
              <a:t>EC2 </a:t>
            </a:r>
            <a:r>
              <a:rPr lang="en-US" smtClean="0">
                <a:solidFill>
                  <a:schemeClr val="accent2"/>
                </a:solidFill>
              </a:rPr>
              <a:t>instance</a:t>
            </a:r>
            <a:endParaRPr lang="en-US">
              <a:solidFill>
                <a:schemeClr val="accent2"/>
              </a:solidFill>
            </a:endParaRPr>
          </a:p>
        </p:txBody>
      </p:sp>
      <p:pic>
        <p:nvPicPr>
          <p:cNvPr id="12290" name="Picture 2" descr="https://cdn.discordapp.com/attachments/919153021932404766/1049916365219307520/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75" y="1429058"/>
            <a:ext cx="8545876" cy="22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689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a:solidFill>
                  <a:schemeClr val="accent2"/>
                </a:solidFill>
              </a:rPr>
              <a:t>Tiến hành update </a:t>
            </a:r>
            <a:r>
              <a:rPr lang="en-US">
                <a:solidFill>
                  <a:schemeClr val="accent2"/>
                </a:solidFill>
              </a:rPr>
              <a:t>EC2 </a:t>
            </a:r>
            <a:r>
              <a:rPr lang="en-US" smtClean="0">
                <a:solidFill>
                  <a:schemeClr val="accent2"/>
                </a:solidFill>
              </a:rPr>
              <a:t>instance: Update thành công</a:t>
            </a:r>
            <a:endParaRPr lang="en-US">
              <a:solidFill>
                <a:schemeClr val="accent2"/>
              </a:solidFill>
            </a:endParaRPr>
          </a:p>
        </p:txBody>
      </p:sp>
      <p:pic>
        <p:nvPicPr>
          <p:cNvPr id="14338" name="Picture 2" descr="https://cdn.discordapp.com/attachments/919153021932404766/1049916419627823134/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88" y="1151510"/>
            <a:ext cx="7824787" cy="347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7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523220"/>
          </a:xfrm>
          <a:prstGeom prst="rect">
            <a:avLst/>
          </a:prstGeom>
        </p:spPr>
        <p:txBody>
          <a:bodyPr wrap="square">
            <a:spAutoFit/>
          </a:bodyPr>
          <a:lstStyle/>
          <a:p>
            <a:pPr marL="152400" indent="0" algn="just">
              <a:buClr>
                <a:schemeClr val="accent2"/>
              </a:buClr>
              <a:buSzPts val="1200"/>
              <a:buFont typeface="Open Sans"/>
              <a:buNone/>
            </a:pPr>
            <a:r>
              <a:rPr lang="vi-VN">
                <a:solidFill>
                  <a:schemeClr val="accent2"/>
                </a:solidFill>
              </a:rPr>
              <a:t>Tiến hành kiểm tra java có tồn tại hay chưa trên máy chủ</a:t>
            </a:r>
          </a:p>
          <a:p>
            <a:pPr marL="152400" indent="0" algn="just">
              <a:buClr>
                <a:schemeClr val="accent2"/>
              </a:buClr>
              <a:buSzPts val="1200"/>
              <a:buFont typeface="Open Sans"/>
              <a:buNone/>
            </a:pPr>
            <a:r>
              <a:rPr lang="vi-VN">
                <a:solidFill>
                  <a:schemeClr val="accent2"/>
                </a:solidFill>
              </a:rPr>
              <a:t>Cài java 1.8</a:t>
            </a:r>
          </a:p>
        </p:txBody>
      </p:sp>
      <p:pic>
        <p:nvPicPr>
          <p:cNvPr id="11269" name="Picture 5" descr="https://cdn.discordapp.com/attachments/919153021932404766/1049919551166480414/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2" y="1588359"/>
            <a:ext cx="3971925" cy="628651"/>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https://cdn.discordapp.com/attachments/919153021932404766/1049919594552381471/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24" y="2426823"/>
            <a:ext cx="8077200" cy="134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180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523220"/>
          </a:xfrm>
          <a:prstGeom prst="rect">
            <a:avLst/>
          </a:prstGeom>
        </p:spPr>
        <p:txBody>
          <a:bodyPr wrap="square">
            <a:spAutoFit/>
          </a:bodyPr>
          <a:lstStyle/>
          <a:p>
            <a:pPr marL="152400" indent="0" algn="just">
              <a:buClr>
                <a:schemeClr val="accent2"/>
              </a:buClr>
              <a:buSzPts val="1200"/>
              <a:buFont typeface="Open Sans"/>
              <a:buNone/>
            </a:pPr>
            <a:r>
              <a:rPr lang="vi-VN">
                <a:solidFill>
                  <a:schemeClr val="accent2"/>
                </a:solidFill>
              </a:rPr>
              <a:t>Tiến hành kiểm tra java có tồn tại hay chưa trên máy chủ</a:t>
            </a:r>
          </a:p>
          <a:p>
            <a:pPr marL="152400" indent="0" algn="just">
              <a:buClr>
                <a:schemeClr val="accent2"/>
              </a:buClr>
              <a:buSzPts val="1200"/>
              <a:buFont typeface="Open Sans"/>
              <a:buNone/>
            </a:pPr>
            <a:r>
              <a:rPr lang="vi-VN">
                <a:solidFill>
                  <a:schemeClr val="accent2"/>
                </a:solidFill>
              </a:rPr>
              <a:t>Cài java 1.8</a:t>
            </a:r>
          </a:p>
        </p:txBody>
      </p:sp>
      <p:pic>
        <p:nvPicPr>
          <p:cNvPr id="15362" name="Picture 2" descr="https://cdn.discordapp.com/attachments/919153021932404766/1049919685593931826/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069534"/>
            <a:ext cx="63436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16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Kiểm tra Java:</a:t>
            </a:r>
            <a:endParaRPr lang="en-US">
              <a:solidFill>
                <a:schemeClr val="accent2"/>
              </a:solidFill>
            </a:endParaRPr>
          </a:p>
        </p:txBody>
      </p:sp>
      <p:pic>
        <p:nvPicPr>
          <p:cNvPr id="10242" name="Picture 2" descr="https://cdn.discordapp.com/attachments/919153021932404766/1049919782536888451/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528" y="644055"/>
            <a:ext cx="5152436" cy="16162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cdn.discordapp.com/attachments/919153021932404766/1049921423243759657/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804" y="2681811"/>
            <a:ext cx="4377142" cy="21991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4775" y="2317164"/>
            <a:ext cx="8119200" cy="307777"/>
          </a:xfrm>
          <a:prstGeom prst="rect">
            <a:avLst/>
          </a:prstGeom>
        </p:spPr>
        <p:txBody>
          <a:bodyPr wrap="square">
            <a:spAutoFit/>
          </a:bodyPr>
          <a:lstStyle/>
          <a:p>
            <a:pPr marL="152400" indent="0" algn="just">
              <a:buClr>
                <a:schemeClr val="accent2"/>
              </a:buClr>
              <a:buSzPts val="1200"/>
              <a:buFont typeface="Open Sans"/>
              <a:buNone/>
            </a:pPr>
            <a:r>
              <a:rPr lang="vi-VN">
                <a:solidFill>
                  <a:schemeClr val="accent2"/>
                </a:solidFill>
              </a:rPr>
              <a:t>Cài đặt môi trường JAVA_HOME cho </a:t>
            </a:r>
            <a:r>
              <a:rPr lang="vi-VN">
                <a:solidFill>
                  <a:schemeClr val="accent2"/>
                </a:solidFill>
              </a:rPr>
              <a:t>máy </a:t>
            </a:r>
            <a:r>
              <a:rPr lang="vi-VN" smtClean="0">
                <a:solidFill>
                  <a:schemeClr val="accent2"/>
                </a:solidFill>
              </a:rPr>
              <a:t>chủ</a:t>
            </a:r>
            <a:r>
              <a:rPr lang="en-US" smtClean="0">
                <a:solidFill>
                  <a:schemeClr val="accent2"/>
                </a:solidFill>
              </a:rPr>
              <a:t>:</a:t>
            </a:r>
            <a:endParaRPr lang="vi-VN">
              <a:solidFill>
                <a:schemeClr val="accent2"/>
              </a:solidFill>
            </a:endParaRPr>
          </a:p>
        </p:txBody>
      </p:sp>
    </p:spTree>
    <p:extLst>
      <p:ext uri="{BB962C8B-B14F-4D97-AF65-F5344CB8AC3E}">
        <p14:creationId xmlns:p14="http://schemas.microsoft.com/office/powerpoint/2010/main" val="3383022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182924" y="3345367"/>
            <a:ext cx="8119200" cy="307777"/>
          </a:xfrm>
          <a:prstGeom prst="rect">
            <a:avLst/>
          </a:prstGeom>
        </p:spPr>
        <p:txBody>
          <a:bodyPr wrap="square">
            <a:spAutoFit/>
          </a:bodyPr>
          <a:lstStyle/>
          <a:p>
            <a:pPr marL="152400" indent="0" algn="just">
              <a:buClr>
                <a:schemeClr val="accent2"/>
              </a:buClr>
              <a:buSzPts val="1200"/>
              <a:buFont typeface="Open Sans"/>
              <a:buNone/>
            </a:pPr>
            <a:r>
              <a:rPr lang="en-US">
                <a:solidFill>
                  <a:schemeClr val="accent2"/>
                </a:solidFill>
              </a:rPr>
              <a:t>Kiểm tra =&gt; Cài  </a:t>
            </a:r>
            <a:r>
              <a:rPr lang="en-US">
                <a:solidFill>
                  <a:schemeClr val="accent2"/>
                </a:solidFill>
              </a:rPr>
              <a:t>thành </a:t>
            </a:r>
            <a:r>
              <a:rPr lang="en-US" smtClean="0">
                <a:solidFill>
                  <a:schemeClr val="accent2"/>
                </a:solidFill>
              </a:rPr>
              <a:t>công:</a:t>
            </a:r>
            <a:endParaRPr lang="en-US">
              <a:solidFill>
                <a:schemeClr val="accent2"/>
              </a:solidFill>
            </a:endParaRPr>
          </a:p>
        </p:txBody>
      </p:sp>
      <p:pic>
        <p:nvPicPr>
          <p:cNvPr id="9218" name="Picture 2" descr="https://cdn.discordapp.com/attachments/919153021932404766/1049922000908468305/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884" y="679211"/>
            <a:ext cx="4977358" cy="253234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cdn.discordapp.com/attachments/919153021932404766/1049922250658291802/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625" y="3786959"/>
            <a:ext cx="5095875"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888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Cài đặt apache Tomcat 9</a:t>
            </a:r>
            <a:endParaRPr lang="en-US">
              <a:solidFill>
                <a:schemeClr val="accent2"/>
              </a:solidFill>
            </a:endParaRPr>
          </a:p>
        </p:txBody>
      </p:sp>
      <p:pic>
        <p:nvPicPr>
          <p:cNvPr id="8194" name="Picture 2" descr="https://cdn.discordapp.com/attachments/919153021932404766/1049927414735716392/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75" y="1047866"/>
            <a:ext cx="8201025"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95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a:solidFill>
                  <a:schemeClr val="accent2"/>
                </a:solidFill>
              </a:rPr>
              <a:t>Cài đặt mysql server</a:t>
            </a:r>
          </a:p>
        </p:txBody>
      </p:sp>
      <p:pic>
        <p:nvPicPr>
          <p:cNvPr id="7170" name="Picture 2" descr="https://cdn.discordapp.com/attachments/919153021932404766/1049933640928333864/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985450"/>
            <a:ext cx="8248650" cy="24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92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Tạo Aurora RDS</a:t>
            </a:r>
            <a:endParaRPr lang="en-US">
              <a:solidFill>
                <a:schemeClr val="accent2"/>
              </a:solidFill>
            </a:endParaRPr>
          </a:p>
        </p:txBody>
      </p:sp>
      <p:pic>
        <p:nvPicPr>
          <p:cNvPr id="2" name="Picture 1"/>
          <p:cNvPicPr>
            <a:picLocks noChangeAspect="1"/>
          </p:cNvPicPr>
          <p:nvPr/>
        </p:nvPicPr>
        <p:blipFill>
          <a:blip r:embed="rId3"/>
          <a:stretch>
            <a:fillRect/>
          </a:stretch>
        </p:blipFill>
        <p:spPr>
          <a:xfrm>
            <a:off x="1622500" y="854091"/>
            <a:ext cx="5803749" cy="3770126"/>
          </a:xfrm>
          <a:prstGeom prst="rect">
            <a:avLst/>
          </a:prstGeom>
        </p:spPr>
      </p:pic>
    </p:spTree>
    <p:extLst>
      <p:ext uri="{BB962C8B-B14F-4D97-AF65-F5344CB8AC3E}">
        <p14:creationId xmlns:p14="http://schemas.microsoft.com/office/powerpoint/2010/main" val="2038951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1. Amazon Aurora</a:t>
            </a:r>
            <a:endParaRPr/>
          </a:p>
        </p:txBody>
      </p:sp>
      <p:sp>
        <p:nvSpPr>
          <p:cNvPr id="86" name="Google Shape;86;p16"/>
          <p:cNvSpPr txBox="1">
            <a:spLocks noGrp="1"/>
          </p:cNvSpPr>
          <p:nvPr>
            <p:ph type="body" idx="1"/>
          </p:nvPr>
        </p:nvSpPr>
        <p:spPr>
          <a:xfrm>
            <a:off x="720000" y="907609"/>
            <a:ext cx="2096429"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panose="02040503050406030204" pitchFamily="18" charset="0"/>
                <a:ea typeface="Cambria" panose="02040503050406030204" pitchFamily="18" charset="0"/>
              </a:rPr>
              <a:t>1.1. Aurora là gì?</a:t>
            </a:r>
          </a:p>
          <a:p>
            <a:pPr marL="152400" lvl="0" indent="0" algn="l" rtl="0">
              <a:spcBef>
                <a:spcPts val="0"/>
              </a:spcBef>
              <a:spcAft>
                <a:spcPts val="0"/>
              </a:spcAft>
              <a:buClr>
                <a:schemeClr val="accent2"/>
              </a:buClr>
              <a:buSzPts val="1200"/>
              <a:buNone/>
            </a:pPr>
            <a:endParaRPr sz="1200">
              <a:solidFill>
                <a:schemeClr val="accent2"/>
              </a:solidFill>
            </a:endParaRPr>
          </a:p>
        </p:txBody>
      </p:sp>
      <p:sp>
        <p:nvSpPr>
          <p:cNvPr id="3" name="Rectangle 2"/>
          <p:cNvSpPr/>
          <p:nvPr/>
        </p:nvSpPr>
        <p:spPr>
          <a:xfrm>
            <a:off x="720001" y="1326420"/>
            <a:ext cx="8119200" cy="2908489"/>
          </a:xfrm>
          <a:prstGeom prst="rect">
            <a:avLst/>
          </a:prstGeom>
        </p:spPr>
        <p:txBody>
          <a:bodyPr wrap="square">
            <a:spAutoFit/>
          </a:bodyPr>
          <a:lstStyle/>
          <a:p>
            <a:pPr marL="152400" indent="0" algn="just">
              <a:spcAft>
                <a:spcPts val="600"/>
              </a:spcAft>
              <a:buClr>
                <a:schemeClr val="accent2"/>
              </a:buClr>
              <a:buSzPts val="1200"/>
              <a:buFont typeface="Open Sans"/>
              <a:buNone/>
            </a:pPr>
            <a:r>
              <a:rPr lang="vi-VN">
                <a:solidFill>
                  <a:schemeClr val="accent2"/>
                </a:solidFill>
              </a:rPr>
              <a:t>Amazon Aurora là một cơ sở dữ liệu tương thích MySQL và PostgreSQL được xây dựng cho cloud, kết hợp hiệu suất và tính khả dụng của các cơ sở dữ liệu thương mại cao cấp với tính đơn giản và hiệu quả về chi phí của các cơ sở dữ liệu mã nguồn mở</a:t>
            </a:r>
            <a:r>
              <a:rPr lang="vi-VN" smtClean="0">
                <a:solidFill>
                  <a:schemeClr val="accent2"/>
                </a:solidFill>
              </a:rPr>
              <a:t>.</a:t>
            </a:r>
            <a:endParaRPr lang="vi-VN">
              <a:solidFill>
                <a:schemeClr val="accent2"/>
              </a:solidFill>
            </a:endParaRPr>
          </a:p>
          <a:p>
            <a:pPr marL="152400" indent="0" algn="just">
              <a:buClr>
                <a:schemeClr val="accent2"/>
              </a:buClr>
              <a:buSzPts val="1200"/>
              <a:buFont typeface="Open Sans"/>
              <a:buNone/>
            </a:pPr>
            <a:r>
              <a:rPr lang="vi-VN">
                <a:solidFill>
                  <a:schemeClr val="accent2"/>
                </a:solidFill>
              </a:rPr>
              <a:t>Aurora </a:t>
            </a:r>
            <a:r>
              <a:rPr lang="vi-VN" smtClean="0">
                <a:solidFill>
                  <a:schemeClr val="accent2"/>
                </a:solidFill>
              </a:rPr>
              <a:t>nhanh</a:t>
            </a:r>
            <a:r>
              <a:rPr lang="en-US" smtClean="0">
                <a:solidFill>
                  <a:schemeClr val="accent2"/>
                </a:solidFill>
              </a:rPr>
              <a:t>:</a:t>
            </a:r>
          </a:p>
          <a:p>
            <a:pPr marL="285750" indent="-133350" algn="just">
              <a:buClr>
                <a:schemeClr val="accent2"/>
              </a:buClr>
              <a:buSzPts val="1200"/>
              <a:buFont typeface="Arial" panose="020B0604020202020204" pitchFamily="34" charset="0"/>
              <a:buChar char="•"/>
            </a:pPr>
            <a:r>
              <a:rPr lang="en-US" smtClean="0">
                <a:solidFill>
                  <a:schemeClr val="accent2"/>
                </a:solidFill>
              </a:rPr>
              <a:t>Gấp</a:t>
            </a:r>
            <a:r>
              <a:rPr lang="vi-VN" smtClean="0">
                <a:solidFill>
                  <a:schemeClr val="accent2"/>
                </a:solidFill>
              </a:rPr>
              <a:t> </a:t>
            </a:r>
            <a:r>
              <a:rPr lang="vi-VN">
                <a:solidFill>
                  <a:schemeClr val="accent2"/>
                </a:solidFill>
              </a:rPr>
              <a:t>5 lần cơ sở dữ liệu MySQL tiêu chuẩn và nhanh </a:t>
            </a:r>
            <a:endParaRPr lang="en-US" smtClean="0">
              <a:solidFill>
                <a:schemeClr val="accent2"/>
              </a:solidFill>
            </a:endParaRPr>
          </a:p>
          <a:p>
            <a:pPr marL="285750" indent="-133350" algn="just">
              <a:spcAft>
                <a:spcPts val="600"/>
              </a:spcAft>
              <a:buClr>
                <a:schemeClr val="accent2"/>
              </a:buClr>
              <a:buSzPts val="1200"/>
              <a:buFont typeface="Arial" panose="020B0604020202020204" pitchFamily="34" charset="0"/>
              <a:buChar char="•"/>
            </a:pPr>
            <a:r>
              <a:rPr lang="en-US">
                <a:solidFill>
                  <a:schemeClr val="accent2"/>
                </a:solidFill>
              </a:rPr>
              <a:t>G</a:t>
            </a:r>
            <a:r>
              <a:rPr lang="vi-VN" smtClean="0">
                <a:solidFill>
                  <a:schemeClr val="accent2"/>
                </a:solidFill>
              </a:rPr>
              <a:t>ấp </a:t>
            </a:r>
            <a:r>
              <a:rPr lang="vi-VN">
                <a:solidFill>
                  <a:schemeClr val="accent2"/>
                </a:solidFill>
              </a:rPr>
              <a:t>3 lần các cơ sở dữ liệu PostgreSQL chuẩn. </a:t>
            </a:r>
            <a:endParaRPr lang="en-US" smtClean="0">
              <a:solidFill>
                <a:schemeClr val="accent2"/>
              </a:solidFill>
            </a:endParaRPr>
          </a:p>
          <a:p>
            <a:pPr marL="152400" indent="0" algn="just">
              <a:spcAft>
                <a:spcPts val="600"/>
              </a:spcAft>
              <a:buClr>
                <a:schemeClr val="accent2"/>
              </a:buClr>
              <a:buSzPts val="1200"/>
              <a:buFont typeface="Open Sans"/>
              <a:buNone/>
            </a:pPr>
            <a:r>
              <a:rPr lang="en-US" smtClean="0">
                <a:solidFill>
                  <a:schemeClr val="accent2"/>
                </a:solidFill>
              </a:rPr>
              <a:t>Aurora</a:t>
            </a:r>
            <a:r>
              <a:rPr lang="vi-VN" smtClean="0">
                <a:solidFill>
                  <a:schemeClr val="accent2"/>
                </a:solidFill>
              </a:rPr>
              <a:t> </a:t>
            </a:r>
            <a:r>
              <a:rPr lang="vi-VN">
                <a:solidFill>
                  <a:schemeClr val="accent2"/>
                </a:solidFill>
              </a:rPr>
              <a:t>cung cấp tính bảo mật, tính khả dụng và độ tin cậy của các cơ sở dữ liệu cấp thương mại với chi phí 1/10. </a:t>
            </a:r>
            <a:endParaRPr lang="en-US" smtClean="0">
              <a:solidFill>
                <a:schemeClr val="accent2"/>
              </a:solidFill>
            </a:endParaRPr>
          </a:p>
          <a:p>
            <a:pPr marL="152400" indent="0" algn="just">
              <a:buClr>
                <a:schemeClr val="accent2"/>
              </a:buClr>
              <a:buSzPts val="1200"/>
              <a:buFont typeface="Open Sans"/>
              <a:buNone/>
            </a:pPr>
            <a:r>
              <a:rPr lang="vi-VN" smtClean="0">
                <a:solidFill>
                  <a:schemeClr val="accent2"/>
                </a:solidFill>
              </a:rPr>
              <a:t>Aurora </a:t>
            </a:r>
            <a:r>
              <a:rPr lang="vi-VN">
                <a:solidFill>
                  <a:schemeClr val="accent2"/>
                </a:solidFill>
              </a:rPr>
              <a:t>được quản lý đầy đủ bởi Amazon Relational Database Service (RDS), giúp tự động hóa các nhiệm vụ quản trị tốn nhiều thời gian như cung cấp phần cứng, thiết lập cơ sở dữ liệu, vá lỗi và sao lưu.</a:t>
            </a:r>
          </a:p>
          <a:p>
            <a:pPr marL="152400" indent="0" algn="just">
              <a:buClr>
                <a:schemeClr val="accent2"/>
              </a:buClr>
              <a:buSzPts val="1200"/>
              <a:buFont typeface="Open Sans"/>
              <a:buNone/>
            </a:pPr>
            <a:endParaRPr lang="vi-VN">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Cài đặt inbound rules cho security group:</a:t>
            </a:r>
            <a:endParaRPr lang="en-US">
              <a:solidFill>
                <a:schemeClr val="accent2"/>
              </a:solidFill>
            </a:endParaRPr>
          </a:p>
        </p:txBody>
      </p:sp>
      <p:pic>
        <p:nvPicPr>
          <p:cNvPr id="2" name="Picture 1"/>
          <p:cNvPicPr>
            <a:picLocks noChangeAspect="1"/>
          </p:cNvPicPr>
          <p:nvPr/>
        </p:nvPicPr>
        <p:blipFill>
          <a:blip r:embed="rId3"/>
          <a:stretch>
            <a:fillRect/>
          </a:stretch>
        </p:blipFill>
        <p:spPr>
          <a:xfrm>
            <a:off x="598124" y="1000814"/>
            <a:ext cx="7832505" cy="1299626"/>
          </a:xfrm>
          <a:prstGeom prst="rect">
            <a:avLst/>
          </a:prstGeom>
        </p:spPr>
      </p:pic>
      <p:pic>
        <p:nvPicPr>
          <p:cNvPr id="3" name="Picture 2"/>
          <p:cNvPicPr>
            <a:picLocks noChangeAspect="1"/>
          </p:cNvPicPr>
          <p:nvPr/>
        </p:nvPicPr>
        <p:blipFill>
          <a:blip r:embed="rId4"/>
          <a:stretch>
            <a:fillRect/>
          </a:stretch>
        </p:blipFill>
        <p:spPr>
          <a:xfrm>
            <a:off x="1944869" y="2954527"/>
            <a:ext cx="4629796" cy="847843"/>
          </a:xfrm>
          <a:prstGeom prst="rect">
            <a:avLst/>
          </a:prstGeom>
        </p:spPr>
      </p:pic>
      <p:sp>
        <p:nvSpPr>
          <p:cNvPr id="7" name="Rectangle 6"/>
          <p:cNvSpPr/>
          <p:nvPr/>
        </p:nvSpPr>
        <p:spPr>
          <a:xfrm>
            <a:off x="311429" y="2473595"/>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Vào EC2 =&gt; Chuột phải =&gt; Connect =&gt; cài đặt mariadb</a:t>
            </a:r>
            <a:endParaRPr lang="en-US">
              <a:solidFill>
                <a:schemeClr val="accent2"/>
              </a:solidFill>
            </a:endParaRPr>
          </a:p>
        </p:txBody>
      </p:sp>
    </p:spTree>
    <p:extLst>
      <p:ext uri="{BB962C8B-B14F-4D97-AF65-F5344CB8AC3E}">
        <p14:creationId xmlns:p14="http://schemas.microsoft.com/office/powerpoint/2010/main" val="1296479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464775" y="546314"/>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Cài đặt inbound rules cho security group:</a:t>
            </a:r>
            <a:endParaRPr lang="en-US">
              <a:solidFill>
                <a:schemeClr val="accent2"/>
              </a:solidFill>
            </a:endParaRPr>
          </a:p>
        </p:txBody>
      </p:sp>
      <p:pic>
        <p:nvPicPr>
          <p:cNvPr id="2" name="Picture 1"/>
          <p:cNvPicPr>
            <a:picLocks noChangeAspect="1"/>
          </p:cNvPicPr>
          <p:nvPr/>
        </p:nvPicPr>
        <p:blipFill>
          <a:blip r:embed="rId3"/>
          <a:stretch>
            <a:fillRect/>
          </a:stretch>
        </p:blipFill>
        <p:spPr>
          <a:xfrm>
            <a:off x="598124" y="1000814"/>
            <a:ext cx="7832505" cy="1299626"/>
          </a:xfrm>
          <a:prstGeom prst="rect">
            <a:avLst/>
          </a:prstGeom>
        </p:spPr>
      </p:pic>
      <p:pic>
        <p:nvPicPr>
          <p:cNvPr id="3" name="Picture 2"/>
          <p:cNvPicPr>
            <a:picLocks noChangeAspect="1"/>
          </p:cNvPicPr>
          <p:nvPr/>
        </p:nvPicPr>
        <p:blipFill>
          <a:blip r:embed="rId4"/>
          <a:stretch>
            <a:fillRect/>
          </a:stretch>
        </p:blipFill>
        <p:spPr>
          <a:xfrm>
            <a:off x="1944869" y="2954527"/>
            <a:ext cx="4629796" cy="847843"/>
          </a:xfrm>
          <a:prstGeom prst="rect">
            <a:avLst/>
          </a:prstGeom>
        </p:spPr>
      </p:pic>
      <p:sp>
        <p:nvSpPr>
          <p:cNvPr id="7" name="Rectangle 6"/>
          <p:cNvSpPr/>
          <p:nvPr/>
        </p:nvSpPr>
        <p:spPr>
          <a:xfrm>
            <a:off x="311429" y="2473595"/>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Vào EC2 =&gt; Chuột phải =&gt; Connect =&gt; cài đặt mariadb, mysql</a:t>
            </a:r>
            <a:endParaRPr lang="en-US">
              <a:solidFill>
                <a:schemeClr val="accent2"/>
              </a:solidFill>
            </a:endParaRPr>
          </a:p>
        </p:txBody>
      </p:sp>
      <p:pic>
        <p:nvPicPr>
          <p:cNvPr id="4" name="Picture 3"/>
          <p:cNvPicPr>
            <a:picLocks noChangeAspect="1"/>
          </p:cNvPicPr>
          <p:nvPr/>
        </p:nvPicPr>
        <p:blipFill>
          <a:blip r:embed="rId5"/>
          <a:stretch>
            <a:fillRect/>
          </a:stretch>
        </p:blipFill>
        <p:spPr>
          <a:xfrm>
            <a:off x="1901764" y="3975525"/>
            <a:ext cx="4672901" cy="239636"/>
          </a:xfrm>
          <a:prstGeom prst="rect">
            <a:avLst/>
          </a:prstGeom>
        </p:spPr>
      </p:pic>
    </p:spTree>
    <p:extLst>
      <p:ext uri="{BB962C8B-B14F-4D97-AF65-F5344CB8AC3E}">
        <p14:creationId xmlns:p14="http://schemas.microsoft.com/office/powerpoint/2010/main" val="17084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43" name="Google Shape;85;p16"/>
          <p:cNvSpPr txBox="1">
            <a:spLocks noGrp="1"/>
          </p:cNvSpPr>
          <p:nvPr>
            <p:ph type="title"/>
          </p:nvPr>
        </p:nvSpPr>
        <p:spPr>
          <a:xfrm>
            <a:off x="598124" y="-273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Math" panose="02040503050406030204" pitchFamily="18" charset="0"/>
                <a:ea typeface="Cambria Math" panose="02040503050406030204" pitchFamily="18" charset="0"/>
              </a:rPr>
              <a:t>3</a:t>
            </a:r>
            <a:r>
              <a:rPr lang="en" smtClean="0">
                <a:latin typeface="Cambria Math" panose="02040503050406030204" pitchFamily="18" charset="0"/>
                <a:ea typeface="Cambria Math" panose="02040503050406030204" pitchFamily="18" charset="0"/>
              </a:rPr>
              <a:t>. Cài đặt các dịch vụ AWS</a:t>
            </a:r>
            <a:endParaRPr>
              <a:latin typeface="Cambria Math" panose="02040503050406030204" pitchFamily="18" charset="0"/>
              <a:ea typeface="Cambria Math" panose="02040503050406030204" pitchFamily="18" charset="0"/>
            </a:endParaRPr>
          </a:p>
        </p:txBody>
      </p:sp>
      <p:sp>
        <p:nvSpPr>
          <p:cNvPr id="6" name="Rectangle 5"/>
          <p:cNvSpPr/>
          <p:nvPr/>
        </p:nvSpPr>
        <p:spPr>
          <a:xfrm>
            <a:off x="512400" y="673538"/>
            <a:ext cx="8119200" cy="307777"/>
          </a:xfrm>
          <a:prstGeom prst="rect">
            <a:avLst/>
          </a:prstGeom>
        </p:spPr>
        <p:txBody>
          <a:bodyPr wrap="square">
            <a:spAutoFit/>
          </a:bodyPr>
          <a:lstStyle/>
          <a:p>
            <a:pPr marL="152400" indent="0" algn="just">
              <a:buClr>
                <a:schemeClr val="accent2"/>
              </a:buClr>
              <a:buSzPts val="1200"/>
              <a:buFont typeface="Open Sans"/>
              <a:buNone/>
            </a:pPr>
            <a:r>
              <a:rPr lang="en-US" smtClean="0">
                <a:solidFill>
                  <a:schemeClr val="accent2"/>
                </a:solidFill>
              </a:rPr>
              <a:t>Connect EC2 vào RDS:</a:t>
            </a:r>
            <a:endParaRPr lang="en-US">
              <a:solidFill>
                <a:schemeClr val="accent2"/>
              </a:solidFill>
            </a:endParaRPr>
          </a:p>
        </p:txBody>
      </p:sp>
      <p:pic>
        <p:nvPicPr>
          <p:cNvPr id="5" name="Picture 4"/>
          <p:cNvPicPr>
            <a:picLocks noChangeAspect="1"/>
          </p:cNvPicPr>
          <p:nvPr/>
        </p:nvPicPr>
        <p:blipFill>
          <a:blip r:embed="rId3"/>
          <a:stretch>
            <a:fillRect/>
          </a:stretch>
        </p:blipFill>
        <p:spPr>
          <a:xfrm>
            <a:off x="813863" y="1109458"/>
            <a:ext cx="7516274" cy="2924583"/>
          </a:xfrm>
          <a:prstGeom prst="rect">
            <a:avLst/>
          </a:prstGeom>
        </p:spPr>
      </p:pic>
    </p:spTree>
    <p:extLst>
      <p:ext uri="{BB962C8B-B14F-4D97-AF65-F5344CB8AC3E}">
        <p14:creationId xmlns:p14="http://schemas.microsoft.com/office/powerpoint/2010/main" val="2749885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1. Amazon Aurora</a:t>
            </a:r>
            <a:endParaRPr>
              <a:latin typeface="Cambria Math" panose="02040503050406030204" pitchFamily="18" charset="0"/>
              <a:ea typeface="Cambria Math" panose="02040503050406030204" pitchFamily="18" charset="0"/>
            </a:endParaRPr>
          </a:p>
        </p:txBody>
      </p:sp>
      <p:sp>
        <p:nvSpPr>
          <p:cNvPr id="86" name="Google Shape;86;p16"/>
          <p:cNvSpPr txBox="1">
            <a:spLocks noGrp="1"/>
          </p:cNvSpPr>
          <p:nvPr>
            <p:ph type="body" idx="1"/>
          </p:nvPr>
        </p:nvSpPr>
        <p:spPr>
          <a:xfrm>
            <a:off x="720000" y="907609"/>
            <a:ext cx="2766150"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Math" panose="02040503050406030204" pitchFamily="18" charset="0"/>
                <a:ea typeface="Cambria Math" panose="02040503050406030204" pitchFamily="18" charset="0"/>
              </a:rPr>
              <a:t>1.2. Lợi ích của Aurora</a:t>
            </a:r>
            <a:endParaRPr sz="1200">
              <a:solidFill>
                <a:schemeClr val="accent2"/>
              </a:solidFill>
              <a:latin typeface="Cambria Math" panose="02040503050406030204" pitchFamily="18" charset="0"/>
              <a:ea typeface="Cambria Math" panose="02040503050406030204" pitchFamily="18" charset="0"/>
            </a:endParaRPr>
          </a:p>
        </p:txBody>
      </p:sp>
      <p:sp>
        <p:nvSpPr>
          <p:cNvPr id="3" name="Rectangle 2"/>
          <p:cNvSpPr/>
          <p:nvPr/>
        </p:nvSpPr>
        <p:spPr>
          <a:xfrm>
            <a:off x="2911076" y="1364892"/>
            <a:ext cx="3321845"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Hiệu năng cao và khả năng mở rộng</a:t>
            </a:r>
          </a:p>
        </p:txBody>
      </p:sp>
      <p:pic>
        <p:nvPicPr>
          <p:cNvPr id="1026" name="Picture 2" descr="https://trustweb.vn/wp-content/uploads/2018/06/tim-hieu-he-quan-tri-csdl-amazon-aurora-la-gi-2788-9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643" y="1711141"/>
            <a:ext cx="1890713" cy="1361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12398" y="3225598"/>
            <a:ext cx="8119200" cy="523220"/>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Amazon Aurora cung cấp 5X thông lượng của tiêu chuẩn MySQL và 3X thông lượng của PostgreSQL tiêu chuẩn chạy trên cùng một phần cứng.</a:t>
            </a:r>
          </a:p>
        </p:txBody>
      </p:sp>
    </p:spTree>
    <p:extLst>
      <p:ext uri="{BB962C8B-B14F-4D97-AF65-F5344CB8AC3E}">
        <p14:creationId xmlns:p14="http://schemas.microsoft.com/office/powerpoint/2010/main" val="3549275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1. Amazon Aurora</a:t>
            </a:r>
            <a:endParaRPr>
              <a:latin typeface="Cambria Math" panose="02040503050406030204" pitchFamily="18" charset="0"/>
              <a:ea typeface="Cambria Math" panose="02040503050406030204" pitchFamily="18" charset="0"/>
            </a:endParaRPr>
          </a:p>
        </p:txBody>
      </p:sp>
      <p:sp>
        <p:nvSpPr>
          <p:cNvPr id="86" name="Google Shape;86;p16"/>
          <p:cNvSpPr txBox="1">
            <a:spLocks noGrp="1"/>
          </p:cNvSpPr>
          <p:nvPr>
            <p:ph type="body" idx="1"/>
          </p:nvPr>
        </p:nvSpPr>
        <p:spPr>
          <a:xfrm>
            <a:off x="720000" y="907609"/>
            <a:ext cx="2766150"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Math" panose="02040503050406030204" pitchFamily="18" charset="0"/>
                <a:ea typeface="Cambria Math" panose="02040503050406030204" pitchFamily="18" charset="0"/>
              </a:rPr>
              <a:t>1.2. Lợi ích của Aurora</a:t>
            </a:r>
            <a:endParaRPr sz="1200">
              <a:solidFill>
                <a:schemeClr val="accent2"/>
              </a:solidFill>
              <a:latin typeface="Cambria Math" panose="02040503050406030204" pitchFamily="18" charset="0"/>
              <a:ea typeface="Cambria Math" panose="02040503050406030204" pitchFamily="18" charset="0"/>
            </a:endParaRPr>
          </a:p>
        </p:txBody>
      </p:sp>
      <p:sp>
        <p:nvSpPr>
          <p:cNvPr id="3" name="Rectangle 2"/>
          <p:cNvSpPr/>
          <p:nvPr/>
        </p:nvSpPr>
        <p:spPr>
          <a:xfrm>
            <a:off x="3257549" y="1364892"/>
            <a:ext cx="2628900"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Tính khả dụng và độ bền cao</a:t>
            </a:r>
          </a:p>
        </p:txBody>
      </p:sp>
      <p:sp>
        <p:nvSpPr>
          <p:cNvPr id="6" name="Rectangle 5"/>
          <p:cNvSpPr/>
          <p:nvPr/>
        </p:nvSpPr>
        <p:spPr>
          <a:xfrm>
            <a:off x="512398" y="3244648"/>
            <a:ext cx="8119200"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Amazon Aurora cung cấp khả năng khả dụng lớn hơn 99,99%. </a:t>
            </a:r>
          </a:p>
        </p:txBody>
      </p:sp>
      <p:pic>
        <p:nvPicPr>
          <p:cNvPr id="5122" name="Picture 2" descr="https://trustweb.vn/wp-content/uploads/2018/06/tim-hieu-he-quan-tri-csdl-amazon-aurora-la-gi-2788-98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240" y="1730377"/>
            <a:ext cx="1901517" cy="136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92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1. Amazon Aurora</a:t>
            </a:r>
            <a:endParaRPr>
              <a:latin typeface="Cambria Math" panose="02040503050406030204" pitchFamily="18" charset="0"/>
              <a:ea typeface="Cambria Math" panose="02040503050406030204" pitchFamily="18" charset="0"/>
            </a:endParaRPr>
          </a:p>
        </p:txBody>
      </p:sp>
      <p:sp>
        <p:nvSpPr>
          <p:cNvPr id="86" name="Google Shape;86;p16"/>
          <p:cNvSpPr txBox="1">
            <a:spLocks noGrp="1"/>
          </p:cNvSpPr>
          <p:nvPr>
            <p:ph type="body" idx="1"/>
          </p:nvPr>
        </p:nvSpPr>
        <p:spPr>
          <a:xfrm>
            <a:off x="720000" y="907609"/>
            <a:ext cx="2766150"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Math" panose="02040503050406030204" pitchFamily="18" charset="0"/>
                <a:ea typeface="Cambria Math" panose="02040503050406030204" pitchFamily="18" charset="0"/>
              </a:rPr>
              <a:t>1.2. Lợi ích của Aurora</a:t>
            </a:r>
            <a:endParaRPr sz="1200">
              <a:solidFill>
                <a:schemeClr val="accent2"/>
              </a:solidFill>
              <a:latin typeface="Cambria Math" panose="02040503050406030204" pitchFamily="18" charset="0"/>
              <a:ea typeface="Cambria Math" panose="02040503050406030204" pitchFamily="18" charset="0"/>
            </a:endParaRPr>
          </a:p>
        </p:txBody>
      </p:sp>
      <p:sp>
        <p:nvSpPr>
          <p:cNvPr id="3" name="Rectangle 2"/>
          <p:cNvSpPr/>
          <p:nvPr/>
        </p:nvSpPr>
        <p:spPr>
          <a:xfrm>
            <a:off x="3862008" y="1394363"/>
            <a:ext cx="1286634"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An toàn cao</a:t>
            </a:r>
          </a:p>
        </p:txBody>
      </p:sp>
      <p:sp>
        <p:nvSpPr>
          <p:cNvPr id="6" name="Rectangle 5"/>
          <p:cNvSpPr/>
          <p:nvPr/>
        </p:nvSpPr>
        <p:spPr>
          <a:xfrm>
            <a:off x="512400" y="3206548"/>
            <a:ext cx="8119200"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Amazon Aurora cung cấp nhiều mức độ bảo mật cho cơ sở dữ </a:t>
            </a:r>
            <a:r>
              <a:rPr lang="vi-VN" smtClean="0">
                <a:solidFill>
                  <a:schemeClr val="accent2"/>
                </a:solidFill>
                <a:latin typeface="Cambria Math" panose="02040503050406030204" pitchFamily="18" charset="0"/>
                <a:ea typeface="Cambria Math" panose="02040503050406030204" pitchFamily="18" charset="0"/>
              </a:rPr>
              <a:t>liệu</a:t>
            </a:r>
            <a:r>
              <a:rPr lang="en-US">
                <a:solidFill>
                  <a:schemeClr val="accent2"/>
                </a:solidFill>
                <a:latin typeface="Cambria Math" panose="02040503050406030204" pitchFamily="18" charset="0"/>
                <a:ea typeface="Cambria Math" panose="02040503050406030204" pitchFamily="18" charset="0"/>
              </a:rPr>
              <a:t>.</a:t>
            </a:r>
            <a:r>
              <a:rPr lang="vi-VN" smtClean="0">
                <a:solidFill>
                  <a:schemeClr val="accent2"/>
                </a:solidFill>
                <a:latin typeface="Cambria Math" panose="02040503050406030204" pitchFamily="18" charset="0"/>
                <a:ea typeface="Cambria Math" panose="02040503050406030204" pitchFamily="18" charset="0"/>
              </a:rPr>
              <a:t> </a:t>
            </a:r>
            <a:endParaRPr lang="vi-VN">
              <a:solidFill>
                <a:schemeClr val="accent2"/>
              </a:solidFill>
              <a:latin typeface="Cambria Math" panose="02040503050406030204" pitchFamily="18" charset="0"/>
              <a:ea typeface="Cambria Math" panose="02040503050406030204" pitchFamily="18" charset="0"/>
            </a:endParaRPr>
          </a:p>
        </p:txBody>
      </p:sp>
      <p:pic>
        <p:nvPicPr>
          <p:cNvPr id="4098" name="Picture 2" descr="Tìm hiểu hệ quản trị CSDL Amazon Aurora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1702140"/>
            <a:ext cx="1987550" cy="142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065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1. Amazon Aurora</a:t>
            </a:r>
            <a:endParaRPr>
              <a:latin typeface="Cambria Math" panose="02040503050406030204" pitchFamily="18" charset="0"/>
              <a:ea typeface="Cambria Math" panose="02040503050406030204" pitchFamily="18" charset="0"/>
            </a:endParaRPr>
          </a:p>
        </p:txBody>
      </p:sp>
      <p:sp>
        <p:nvSpPr>
          <p:cNvPr id="86" name="Google Shape;86;p16"/>
          <p:cNvSpPr txBox="1">
            <a:spLocks noGrp="1"/>
          </p:cNvSpPr>
          <p:nvPr>
            <p:ph type="body" idx="1"/>
          </p:nvPr>
        </p:nvSpPr>
        <p:spPr>
          <a:xfrm>
            <a:off x="720000" y="907609"/>
            <a:ext cx="2766150"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Math" panose="02040503050406030204" pitchFamily="18" charset="0"/>
                <a:ea typeface="Cambria Math" panose="02040503050406030204" pitchFamily="18" charset="0"/>
              </a:rPr>
              <a:t>1.2. Lợi ích của Aurora</a:t>
            </a:r>
            <a:endParaRPr sz="1200">
              <a:solidFill>
                <a:schemeClr val="accent2"/>
              </a:solidFill>
              <a:latin typeface="Cambria Math" panose="02040503050406030204" pitchFamily="18" charset="0"/>
              <a:ea typeface="Cambria Math" panose="02040503050406030204" pitchFamily="18" charset="0"/>
            </a:endParaRPr>
          </a:p>
        </p:txBody>
      </p:sp>
      <p:sp>
        <p:nvSpPr>
          <p:cNvPr id="3" name="Rectangle 2"/>
          <p:cNvSpPr/>
          <p:nvPr/>
        </p:nvSpPr>
        <p:spPr>
          <a:xfrm>
            <a:off x="512400" y="1326420"/>
            <a:ext cx="8119200"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Tương thích MySQL và PostgreSQL</a:t>
            </a:r>
          </a:p>
        </p:txBody>
      </p:sp>
      <p:sp>
        <p:nvSpPr>
          <p:cNvPr id="6" name="Rectangle 5"/>
          <p:cNvSpPr/>
          <p:nvPr/>
        </p:nvSpPr>
        <p:spPr>
          <a:xfrm>
            <a:off x="512400" y="3205100"/>
            <a:ext cx="8119200" cy="523220"/>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Công cụ cơ sở dữ liệu Amazon Aurora hoàn toàn tương thích với các cơ sở dữ liệu mã nguồn mở MySQL và </a:t>
            </a:r>
            <a:r>
              <a:rPr lang="vi-VN" smtClean="0">
                <a:solidFill>
                  <a:schemeClr val="accent2"/>
                </a:solidFill>
                <a:latin typeface="Cambria Math" panose="02040503050406030204" pitchFamily="18" charset="0"/>
                <a:ea typeface="Cambria Math" panose="02040503050406030204" pitchFamily="18" charset="0"/>
              </a:rPr>
              <a:t>PostgreSQ</a:t>
            </a:r>
            <a:r>
              <a:rPr lang="en-US" smtClean="0">
                <a:solidFill>
                  <a:schemeClr val="accent2"/>
                </a:solidFill>
                <a:latin typeface="Cambria Math" panose="02040503050406030204" pitchFamily="18" charset="0"/>
                <a:ea typeface="Cambria Math" panose="02040503050406030204" pitchFamily="18" charset="0"/>
              </a:rPr>
              <a:t>L</a:t>
            </a:r>
            <a:r>
              <a:rPr lang="vi-VN" smtClean="0">
                <a:solidFill>
                  <a:schemeClr val="accent2"/>
                </a:solidFill>
                <a:latin typeface="Cambria Math" panose="02040503050406030204" pitchFamily="18" charset="0"/>
                <a:ea typeface="Cambria Math" panose="02040503050406030204" pitchFamily="18" charset="0"/>
              </a:rPr>
              <a:t>, </a:t>
            </a:r>
            <a:r>
              <a:rPr lang="vi-VN">
                <a:solidFill>
                  <a:schemeClr val="accent2"/>
                </a:solidFill>
                <a:latin typeface="Cambria Math" panose="02040503050406030204" pitchFamily="18" charset="0"/>
                <a:ea typeface="Cambria Math" panose="02040503050406030204" pitchFamily="18" charset="0"/>
              </a:rPr>
              <a:t>thường xuyên cập nhật các tính năng tương thích với các phiên bản </a:t>
            </a:r>
            <a:r>
              <a:rPr lang="vi-VN" smtClean="0">
                <a:solidFill>
                  <a:schemeClr val="accent2"/>
                </a:solidFill>
                <a:latin typeface="Cambria Math" panose="02040503050406030204" pitchFamily="18" charset="0"/>
                <a:ea typeface="Cambria Math" panose="02040503050406030204" pitchFamily="18" charset="0"/>
              </a:rPr>
              <a:t>mới</a:t>
            </a:r>
            <a:r>
              <a:rPr lang="en-US" smtClean="0">
                <a:solidFill>
                  <a:schemeClr val="accent2"/>
                </a:solidFill>
                <a:latin typeface="Cambria Math" panose="02040503050406030204" pitchFamily="18" charset="0"/>
                <a:ea typeface="Cambria Math" panose="02040503050406030204" pitchFamily="18" charset="0"/>
              </a:rPr>
              <a:t>.</a:t>
            </a:r>
            <a:endParaRPr lang="vi-VN">
              <a:solidFill>
                <a:schemeClr val="accent2"/>
              </a:solidFill>
              <a:latin typeface="Cambria Math" panose="02040503050406030204" pitchFamily="18" charset="0"/>
              <a:ea typeface="Cambria Math" panose="02040503050406030204" pitchFamily="18" charset="0"/>
            </a:endParaRPr>
          </a:p>
        </p:txBody>
      </p:sp>
      <p:pic>
        <p:nvPicPr>
          <p:cNvPr id="3074" name="Picture 2" descr="Tìm hiểu hệ quản trị CSDL Amazon Aurora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018" y="1739982"/>
            <a:ext cx="1887963" cy="135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243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1. Amazon Aurora</a:t>
            </a:r>
            <a:endParaRPr>
              <a:latin typeface="Cambria Math" panose="02040503050406030204" pitchFamily="18" charset="0"/>
              <a:ea typeface="Cambria Math" panose="02040503050406030204" pitchFamily="18" charset="0"/>
            </a:endParaRPr>
          </a:p>
        </p:txBody>
      </p:sp>
      <p:sp>
        <p:nvSpPr>
          <p:cNvPr id="86" name="Google Shape;86;p16"/>
          <p:cNvSpPr txBox="1">
            <a:spLocks noGrp="1"/>
          </p:cNvSpPr>
          <p:nvPr>
            <p:ph type="body" idx="1"/>
          </p:nvPr>
        </p:nvSpPr>
        <p:spPr>
          <a:xfrm>
            <a:off x="720000" y="907609"/>
            <a:ext cx="2766150"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Math" panose="02040503050406030204" pitchFamily="18" charset="0"/>
                <a:ea typeface="Cambria Math" panose="02040503050406030204" pitchFamily="18" charset="0"/>
              </a:rPr>
              <a:t>1.2. Lợi ích của Aurora</a:t>
            </a:r>
            <a:endParaRPr sz="1200">
              <a:solidFill>
                <a:schemeClr val="accent2"/>
              </a:solidFill>
              <a:latin typeface="Cambria Math" panose="02040503050406030204" pitchFamily="18" charset="0"/>
              <a:ea typeface="Cambria Math" panose="02040503050406030204" pitchFamily="18" charset="0"/>
            </a:endParaRPr>
          </a:p>
        </p:txBody>
      </p:sp>
      <p:sp>
        <p:nvSpPr>
          <p:cNvPr id="3" name="Rectangle 2"/>
          <p:cNvSpPr/>
          <p:nvPr/>
        </p:nvSpPr>
        <p:spPr>
          <a:xfrm>
            <a:off x="443776" y="1326420"/>
            <a:ext cx="8119200"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Quản lý hoàn toàn</a:t>
            </a:r>
          </a:p>
        </p:txBody>
      </p:sp>
      <p:sp>
        <p:nvSpPr>
          <p:cNvPr id="6" name="Rectangle 5"/>
          <p:cNvSpPr/>
          <p:nvPr/>
        </p:nvSpPr>
        <p:spPr>
          <a:xfrm>
            <a:off x="512400" y="3149398"/>
            <a:ext cx="8119200" cy="307777"/>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Amazon Aurora được quản lý đầy đủ bởi Amazon Relational Database Service (RDS).</a:t>
            </a:r>
          </a:p>
        </p:txBody>
      </p:sp>
      <p:pic>
        <p:nvPicPr>
          <p:cNvPr id="2050" name="Picture 2" descr="Tìm hiểu hệ quản trị CSDL Amazon Aurora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140" y="1634197"/>
            <a:ext cx="2116471" cy="151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378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Cambria Math" panose="02040503050406030204" pitchFamily="18" charset="0"/>
                <a:ea typeface="Cambria Math" panose="02040503050406030204" pitchFamily="18" charset="0"/>
              </a:rPr>
              <a:t>1. Amazon Aurora</a:t>
            </a:r>
            <a:endParaRPr>
              <a:latin typeface="Cambria Math" panose="02040503050406030204" pitchFamily="18" charset="0"/>
              <a:ea typeface="Cambria Math" panose="02040503050406030204" pitchFamily="18" charset="0"/>
            </a:endParaRPr>
          </a:p>
        </p:txBody>
      </p:sp>
      <p:sp>
        <p:nvSpPr>
          <p:cNvPr id="86" name="Google Shape;86;p16"/>
          <p:cNvSpPr txBox="1">
            <a:spLocks noGrp="1"/>
          </p:cNvSpPr>
          <p:nvPr>
            <p:ph type="body" idx="1"/>
          </p:nvPr>
        </p:nvSpPr>
        <p:spPr>
          <a:xfrm>
            <a:off x="720000" y="907609"/>
            <a:ext cx="2766150" cy="48675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accent2"/>
              </a:buClr>
              <a:buSzPts val="1200"/>
              <a:buNone/>
            </a:pPr>
            <a:r>
              <a:rPr lang="en-US" sz="1600" b="1" smtClean="0">
                <a:solidFill>
                  <a:schemeClr val="accent2"/>
                </a:solidFill>
                <a:latin typeface="Cambria Math" panose="02040503050406030204" pitchFamily="18" charset="0"/>
                <a:ea typeface="Cambria Math" panose="02040503050406030204" pitchFamily="18" charset="0"/>
              </a:rPr>
              <a:t>1.2. Lợi ích của Aurora</a:t>
            </a:r>
            <a:endParaRPr sz="1200">
              <a:solidFill>
                <a:schemeClr val="accent2"/>
              </a:solidFill>
              <a:latin typeface="Cambria Math" panose="02040503050406030204" pitchFamily="18" charset="0"/>
              <a:ea typeface="Cambria Math" panose="02040503050406030204" pitchFamily="18" charset="0"/>
            </a:endParaRPr>
          </a:p>
        </p:txBody>
      </p:sp>
      <p:sp>
        <p:nvSpPr>
          <p:cNvPr id="3" name="Rectangle 2"/>
          <p:cNvSpPr/>
          <p:nvPr/>
        </p:nvSpPr>
        <p:spPr>
          <a:xfrm>
            <a:off x="443776" y="1326420"/>
            <a:ext cx="8119200" cy="307777"/>
          </a:xfrm>
          <a:prstGeom prst="rect">
            <a:avLst/>
          </a:prstGeom>
        </p:spPr>
        <p:txBody>
          <a:bodyPr wrap="square">
            <a:spAutoFit/>
          </a:bodyPr>
          <a:lstStyle/>
          <a:p>
            <a:pPr marL="152400" indent="0" algn="ctr">
              <a:buClr>
                <a:schemeClr val="accent2"/>
              </a:buClr>
              <a:buSzPts val="1200"/>
              <a:buFont typeface="Open Sans"/>
              <a:buNone/>
            </a:pPr>
            <a:r>
              <a:rPr lang="en-US" smtClean="0">
                <a:solidFill>
                  <a:schemeClr val="accent2"/>
                </a:solidFill>
                <a:latin typeface="Cambria Math" panose="02040503050406030204" pitchFamily="18" charset="0"/>
                <a:ea typeface="Cambria Math" panose="02040503050406030204" pitchFamily="18" charset="0"/>
              </a:rPr>
              <a:t>Hỗ trợ di chuyển</a:t>
            </a:r>
            <a:endParaRPr lang="vi-VN">
              <a:solidFill>
                <a:schemeClr val="accent2"/>
              </a:solidFill>
              <a:latin typeface="Cambria Math" panose="02040503050406030204" pitchFamily="18" charset="0"/>
              <a:ea typeface="Cambria Math" panose="02040503050406030204" pitchFamily="18" charset="0"/>
            </a:endParaRPr>
          </a:p>
        </p:txBody>
      </p:sp>
      <p:sp>
        <p:nvSpPr>
          <p:cNvPr id="6" name="Rectangle 5"/>
          <p:cNvSpPr/>
          <p:nvPr/>
        </p:nvSpPr>
        <p:spPr>
          <a:xfrm>
            <a:off x="512400" y="3149398"/>
            <a:ext cx="8119200" cy="523220"/>
          </a:xfrm>
          <a:prstGeom prst="rect">
            <a:avLst/>
          </a:prstGeom>
        </p:spPr>
        <p:txBody>
          <a:bodyPr wrap="square">
            <a:spAutoFit/>
          </a:bodyPr>
          <a:lstStyle/>
          <a:p>
            <a:pPr marL="152400" indent="0" algn="ctr">
              <a:buClr>
                <a:schemeClr val="accent2"/>
              </a:buClr>
              <a:buSzPts val="1200"/>
              <a:buFont typeface="Open Sans"/>
              <a:buNone/>
            </a:pPr>
            <a:r>
              <a:rPr lang="vi-VN">
                <a:solidFill>
                  <a:schemeClr val="accent2"/>
                </a:solidFill>
                <a:latin typeface="Cambria Math" panose="02040503050406030204" pitchFamily="18" charset="0"/>
                <a:ea typeface="Cambria Math" panose="02040503050406030204" pitchFamily="18" charset="0"/>
              </a:rPr>
              <a:t>Khả năng tương thích MySQL và PostgreSQL làm cho Amazon Aurora trở thành mục tiêu hấp dẫn cho việc di chuyển cơ sở dữ liệu sang cloud. </a:t>
            </a:r>
          </a:p>
        </p:txBody>
      </p:sp>
      <p:pic>
        <p:nvPicPr>
          <p:cNvPr id="2050" name="Picture 2" descr="Tìm hiểu hệ quản trị CSDL Amazon Aurora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140" y="1634197"/>
            <a:ext cx="2116471" cy="151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092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 Business Conference Infographics by Slidesgo">
  <a:themeElements>
    <a:clrScheme name="Simple Light">
      <a:dk1>
        <a:srgbClr val="2E2E2E"/>
      </a:dk1>
      <a:lt1>
        <a:srgbClr val="F59AFF"/>
      </a:lt1>
      <a:dk2>
        <a:srgbClr val="BA67EF"/>
      </a:dk2>
      <a:lt2>
        <a:srgbClr val="386DFD"/>
      </a:lt2>
      <a:accent1>
        <a:srgbClr val="02F6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907</Words>
  <Application>Microsoft Office PowerPoint</Application>
  <PresentationFormat>On-screen Show (16:9)</PresentationFormat>
  <Paragraphs>116</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DM Serif Display</vt:lpstr>
      <vt:lpstr>Cambria</vt:lpstr>
      <vt:lpstr>Open Sans</vt:lpstr>
      <vt:lpstr>Arial</vt:lpstr>
      <vt:lpstr>Cambria Math</vt:lpstr>
      <vt:lpstr>Bebas Neue</vt:lpstr>
      <vt:lpstr>Tech Business Conference Infographics by Slidesgo</vt:lpstr>
      <vt:lpstr>Tìm hiểu Amazon Aurora và  viết ứng dụng minh họa</vt:lpstr>
      <vt:lpstr>Thành viên thực hiện</vt:lpstr>
      <vt:lpstr>1. Amazon Aurora</vt:lpstr>
      <vt:lpstr>1. Amazon Aurora</vt:lpstr>
      <vt:lpstr>1. Amazon Aurora</vt:lpstr>
      <vt:lpstr>1. Amazon Aurora</vt:lpstr>
      <vt:lpstr>1. Amazon Aurora</vt:lpstr>
      <vt:lpstr>1. Amazon Aurora</vt:lpstr>
      <vt:lpstr>1. Amazon Aurora</vt:lpstr>
      <vt:lpstr>2. Phân công nhiệm vụ</vt:lpstr>
      <vt:lpstr>2. Tổng quan trang web</vt:lpstr>
      <vt:lpstr>2. Tổng quan trang web</vt:lpstr>
      <vt:lpstr>2. Tổng quan trang web</vt:lpstr>
      <vt:lpstr>2. Tổng quan trang web</vt:lpstr>
      <vt:lpstr>2. Tổng quan trang web</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lpstr>3. Cài đặt các dịch vụ AWS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Amazon Aurora và  viết ứng dụng minh họa</dc:title>
  <dc:creator>Lê Quang Dương</dc:creator>
  <cp:lastModifiedBy>Duong Le Quang</cp:lastModifiedBy>
  <cp:revision>21</cp:revision>
  <dcterms:modified xsi:type="dcterms:W3CDTF">2022-12-07T10:32:18Z</dcterms:modified>
</cp:coreProperties>
</file>